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365" r:id="rId2"/>
    <p:sldId id="366" r:id="rId3"/>
    <p:sldId id="368" r:id="rId4"/>
    <p:sldId id="367" r:id="rId5"/>
    <p:sldId id="369" r:id="rId6"/>
    <p:sldId id="371" r:id="rId7"/>
    <p:sldId id="372" r:id="rId8"/>
    <p:sldId id="370" r:id="rId9"/>
    <p:sldId id="374" r:id="rId10"/>
    <p:sldId id="373" r:id="rId11"/>
    <p:sldId id="387" r:id="rId12"/>
    <p:sldId id="388" r:id="rId13"/>
    <p:sldId id="429" r:id="rId14"/>
    <p:sldId id="382" r:id="rId15"/>
    <p:sldId id="385" r:id="rId16"/>
    <p:sldId id="375" r:id="rId17"/>
    <p:sldId id="379" r:id="rId18"/>
    <p:sldId id="428" r:id="rId19"/>
    <p:sldId id="426" r:id="rId20"/>
    <p:sldId id="377" r:id="rId21"/>
    <p:sldId id="436" r:id="rId22"/>
    <p:sldId id="427" r:id="rId23"/>
    <p:sldId id="380" r:id="rId24"/>
    <p:sldId id="419" r:id="rId25"/>
    <p:sldId id="420" r:id="rId26"/>
    <p:sldId id="430" r:id="rId27"/>
    <p:sldId id="433" r:id="rId28"/>
    <p:sldId id="424" r:id="rId29"/>
    <p:sldId id="425" r:id="rId30"/>
    <p:sldId id="376" r:id="rId31"/>
    <p:sldId id="378" r:id="rId32"/>
    <p:sldId id="381" r:id="rId33"/>
    <p:sldId id="383" r:id="rId34"/>
    <p:sldId id="384" r:id="rId35"/>
    <p:sldId id="437" r:id="rId36"/>
    <p:sldId id="389" r:id="rId37"/>
    <p:sldId id="390" r:id="rId38"/>
    <p:sldId id="386" r:id="rId39"/>
    <p:sldId id="391" r:id="rId40"/>
    <p:sldId id="431" r:id="rId41"/>
    <p:sldId id="434" r:id="rId42"/>
    <p:sldId id="392" r:id="rId43"/>
    <p:sldId id="393" r:id="rId44"/>
    <p:sldId id="394" r:id="rId45"/>
    <p:sldId id="395" r:id="rId46"/>
    <p:sldId id="396" r:id="rId47"/>
    <p:sldId id="397" r:id="rId48"/>
    <p:sldId id="398" r:id="rId49"/>
    <p:sldId id="417" r:id="rId50"/>
    <p:sldId id="400" r:id="rId51"/>
    <p:sldId id="399" r:id="rId52"/>
    <p:sldId id="401" r:id="rId53"/>
    <p:sldId id="432" r:id="rId54"/>
    <p:sldId id="435" r:id="rId55"/>
    <p:sldId id="402" r:id="rId56"/>
    <p:sldId id="438" r:id="rId57"/>
    <p:sldId id="439" r:id="rId58"/>
    <p:sldId id="404" r:id="rId59"/>
    <p:sldId id="405" r:id="rId60"/>
    <p:sldId id="407" r:id="rId61"/>
    <p:sldId id="408" r:id="rId62"/>
    <p:sldId id="409" r:id="rId63"/>
    <p:sldId id="410" r:id="rId64"/>
    <p:sldId id="411" r:id="rId65"/>
    <p:sldId id="412" r:id="rId66"/>
    <p:sldId id="413" r:id="rId67"/>
    <p:sldId id="414" r:id="rId68"/>
    <p:sldId id="415" r:id="rId69"/>
    <p:sldId id="416" r:id="rId70"/>
    <p:sldId id="441" r:id="rId71"/>
    <p:sldId id="423" r:id="rId72"/>
    <p:sldId id="422" r:id="rId73"/>
    <p:sldId id="421" r:id="rId74"/>
    <p:sldId id="418" r:id="rId7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000000"/>
    <a:srgbClr val="84BF57"/>
    <a:srgbClr val="BC5856"/>
    <a:srgbClr val="AEBCDF"/>
    <a:srgbClr val="DC002E"/>
    <a:srgbClr val="7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92" autoAdjust="0"/>
    <p:restoredTop sz="83275" autoAdjust="0"/>
  </p:normalViewPr>
  <p:slideViewPr>
    <p:cSldViewPr>
      <p:cViewPr varScale="1">
        <p:scale>
          <a:sx n="61" d="100"/>
          <a:sy n="61" d="100"/>
        </p:scale>
        <p:origin x="-2016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20201-0129-6447-B154-C192EC73CFA6}" type="datetimeFigureOut">
              <a:rPr lang="en-US" smtClean="0"/>
              <a:pPr/>
              <a:t>1/14/2020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98DA2-2C2A-AD44-9AD4-268CA47C27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43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9D823561-D8A8-4272-879E-ADE3A84E68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713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823561-D8A8-4272-879E-ADE3A84E68D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397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823561-D8A8-4272-879E-ADE3A84E68D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358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823561-D8A8-4272-879E-ADE3A84E68D6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815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823561-D8A8-4272-879E-ADE3A84E68D6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25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823561-D8A8-4272-879E-ADE3A84E68D6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35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823561-D8A8-4272-879E-ADE3A84E68D6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7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Logo_front_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557213"/>
            <a:ext cx="2611438" cy="189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14"/>
          <p:cNvSpPr>
            <a:spLocks noChangeShapeType="1"/>
          </p:cNvSpPr>
          <p:nvPr userDrawn="1"/>
        </p:nvSpPr>
        <p:spPr bwMode="auto">
          <a:xfrm>
            <a:off x="0" y="4114800"/>
            <a:ext cx="9144000" cy="0"/>
          </a:xfrm>
          <a:prstGeom prst="line">
            <a:avLst/>
          </a:prstGeom>
          <a:noFill/>
          <a:ln w="28575">
            <a:solidFill>
              <a:srgbClr val="DC002E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GB" dirty="0"/>
          </a:p>
        </p:txBody>
      </p:sp>
      <p:sp>
        <p:nvSpPr>
          <p:cNvPr id="6" name="Line 15"/>
          <p:cNvSpPr>
            <a:spLocks noChangeShapeType="1"/>
          </p:cNvSpPr>
          <p:nvPr userDrawn="1"/>
        </p:nvSpPr>
        <p:spPr bwMode="auto">
          <a:xfrm>
            <a:off x="0" y="5810250"/>
            <a:ext cx="9144000" cy="0"/>
          </a:xfrm>
          <a:prstGeom prst="line">
            <a:avLst/>
          </a:prstGeom>
          <a:noFill/>
          <a:ln w="28575">
            <a:solidFill>
              <a:srgbClr val="DC002E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GB" dirty="0"/>
          </a:p>
        </p:txBody>
      </p:sp>
      <p:sp>
        <p:nvSpPr>
          <p:cNvPr id="5136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396875" y="4343400"/>
            <a:ext cx="7262813" cy="922338"/>
          </a:xfrm>
        </p:spPr>
        <p:txBody>
          <a:bodyPr/>
          <a:lstStyle>
            <a:lvl1pPr>
              <a:defRPr sz="2000" b="0">
                <a:latin typeface="Arial Black" pitchFamily="1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37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-7315200" y="3733800"/>
            <a:ext cx="6400800" cy="1752600"/>
          </a:xfrm>
        </p:spPr>
        <p:txBody>
          <a:bodyPr/>
          <a:lstStyle>
            <a:lvl1pPr>
              <a:defRPr sz="2500" b="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404813" y="5213350"/>
            <a:ext cx="4495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00" b="1" smtClean="0">
                <a:solidFill>
                  <a:srgbClr val="DC002E"/>
                </a:solidFill>
              </a:defRPr>
            </a:lvl1pPr>
          </a:lstStyle>
          <a:p>
            <a:pPr>
              <a:defRPr/>
            </a:pPr>
            <a:fld id="{FAE502F4-08B9-46FC-B66B-B7A8D15A10A2}" type="datetime4">
              <a:rPr lang="en-US"/>
              <a:pPr>
                <a:defRPr/>
              </a:pPr>
              <a:t>January 14, 2020</a:t>
            </a:fld>
            <a:endParaRPr lang="en-US" sz="14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2088" y="609600"/>
            <a:ext cx="2068512" cy="5562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3375" y="609600"/>
            <a:ext cx="6056313" cy="5562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3" y="1676400"/>
            <a:ext cx="4048125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0888" y="1676400"/>
            <a:ext cx="4049712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3375" y="609600"/>
            <a:ext cx="6477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Box 15"/>
          <p:cNvSpPr txBox="1">
            <a:spLocks noChangeArrowheads="1"/>
          </p:cNvSpPr>
          <p:nvPr/>
        </p:nvSpPr>
        <p:spPr bwMode="auto">
          <a:xfrm>
            <a:off x="7099300" y="6523038"/>
            <a:ext cx="1676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fld id="{38ABA00D-D4F6-4C54-ABE3-68A1345EC5E5}" type="slidenum">
              <a:rPr lang="en-US" sz="1200">
                <a:solidFill>
                  <a:srgbClr val="DC002E"/>
                </a:solidFill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en-US" sz="1200" dirty="0">
              <a:solidFill>
                <a:srgbClr val="DC002E"/>
              </a:solidFill>
            </a:endParaRPr>
          </a:p>
        </p:txBody>
      </p:sp>
      <p:sp>
        <p:nvSpPr>
          <p:cNvPr id="1040" name="Text Box 16"/>
          <p:cNvSpPr txBox="1">
            <a:spLocks noChangeArrowheads="1"/>
          </p:cNvSpPr>
          <p:nvPr/>
        </p:nvSpPr>
        <p:spPr bwMode="auto">
          <a:xfrm>
            <a:off x="352425" y="6538913"/>
            <a:ext cx="36099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000" dirty="0">
                <a:solidFill>
                  <a:srgbClr val="DC002E"/>
                </a:solidFill>
              </a:rPr>
              <a:t>© The Liverpool School of Tropical Medicine</a:t>
            </a:r>
          </a:p>
        </p:txBody>
      </p:sp>
      <p:sp>
        <p:nvSpPr>
          <p:cNvPr id="1029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363" y="1676400"/>
            <a:ext cx="8250237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6" name="Line 22"/>
          <p:cNvSpPr>
            <a:spLocks noChangeShapeType="1"/>
          </p:cNvSpPr>
          <p:nvPr/>
        </p:nvSpPr>
        <p:spPr bwMode="auto">
          <a:xfrm>
            <a:off x="0" y="1295400"/>
            <a:ext cx="9144000" cy="0"/>
          </a:xfrm>
          <a:prstGeom prst="line">
            <a:avLst/>
          </a:prstGeom>
          <a:noFill/>
          <a:ln w="28575">
            <a:solidFill>
              <a:srgbClr val="DC002E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GB" dirty="0"/>
          </a:p>
        </p:txBody>
      </p:sp>
      <p:sp>
        <p:nvSpPr>
          <p:cNvPr id="1047" name="Line 23"/>
          <p:cNvSpPr>
            <a:spLocks noChangeShapeType="1"/>
          </p:cNvSpPr>
          <p:nvPr/>
        </p:nvSpPr>
        <p:spPr bwMode="auto">
          <a:xfrm>
            <a:off x="0" y="6469063"/>
            <a:ext cx="9144000" cy="0"/>
          </a:xfrm>
          <a:prstGeom prst="line">
            <a:avLst/>
          </a:prstGeom>
          <a:noFill/>
          <a:ln w="28575">
            <a:solidFill>
              <a:srgbClr val="DC002E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GB" dirty="0"/>
          </a:p>
        </p:txBody>
      </p:sp>
      <p:pic>
        <p:nvPicPr>
          <p:cNvPr id="1032" name="Picture 24" descr="LSTM_small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735888" y="557213"/>
            <a:ext cx="925512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7900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790033"/>
          </a:solidFill>
          <a:latin typeface="Arial" charset="0"/>
          <a:ea typeface="ヒラギノ角ゴ Pro W3" pitchFamily="1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790033"/>
          </a:solidFill>
          <a:latin typeface="Arial" charset="0"/>
          <a:ea typeface="ヒラギノ角ゴ Pro W3" pitchFamily="1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790033"/>
          </a:solidFill>
          <a:latin typeface="Arial" charset="0"/>
          <a:ea typeface="ヒラギノ角ゴ Pro W3" pitchFamily="1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790033"/>
          </a:solidFill>
          <a:latin typeface="Arial" charset="0"/>
          <a:ea typeface="ヒラギノ角ゴ Pro W3" pitchFamily="1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100" b="1">
          <a:solidFill>
            <a:srgbClr val="790033"/>
          </a:solidFill>
          <a:latin typeface="Arial" charset="0"/>
          <a:ea typeface="ヒラギノ角ゴ Pro W3" pitchFamily="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100" b="1">
          <a:solidFill>
            <a:srgbClr val="790033"/>
          </a:solidFill>
          <a:latin typeface="Arial" charset="0"/>
          <a:ea typeface="ヒラギノ角ゴ Pro W3" pitchFamily="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100" b="1">
          <a:solidFill>
            <a:srgbClr val="790033"/>
          </a:solidFill>
          <a:latin typeface="Arial" charset="0"/>
          <a:ea typeface="ヒラギノ角ゴ Pro W3" pitchFamily="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100" b="1">
          <a:solidFill>
            <a:srgbClr val="790033"/>
          </a:solidFill>
          <a:latin typeface="Arial" charset="0"/>
          <a:ea typeface="ヒラギノ角ゴ Pro W3" pitchFamily="1" charset="-128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DC002E"/>
        </a:buClr>
        <a:buFont typeface="Times" pitchFamily="1" charset="0"/>
        <a:buChar char="•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190500" indent="192088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DC002E"/>
        </a:buClr>
        <a:buFont typeface="Times" pitchFamily="1" charset="0"/>
        <a:buChar char="•"/>
        <a:defRPr sz="2000">
          <a:solidFill>
            <a:schemeClr val="tx1"/>
          </a:solidFill>
          <a:latin typeface="+mn-lt"/>
          <a:ea typeface="+mn-ea"/>
        </a:defRPr>
      </a:lvl2pPr>
      <a:lvl3pPr marL="573088" indent="192088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DC002E"/>
        </a:buClr>
        <a:buFont typeface="Times" pitchFamily="1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955675" indent="18415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DC002E"/>
        </a:buClr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1330325" indent="192088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5pPr>
      <a:lvl6pPr marL="1787525" indent="192088" algn="l" rtl="0" fontAlgn="base">
        <a:lnSpc>
          <a:spcPct val="90000"/>
        </a:lnSpc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6pPr>
      <a:lvl7pPr marL="2244725" indent="192088" algn="l" rtl="0" fontAlgn="base">
        <a:lnSpc>
          <a:spcPct val="90000"/>
        </a:lnSpc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7pPr>
      <a:lvl8pPr marL="2701925" indent="192088" algn="l" rtl="0" fontAlgn="base">
        <a:lnSpc>
          <a:spcPct val="90000"/>
        </a:lnSpc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8pPr>
      <a:lvl9pPr marL="3159125" indent="192088" algn="l" rtl="0" fontAlgn="base">
        <a:lnSpc>
          <a:spcPct val="90000"/>
        </a:lnSpc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online-learning/" TargetMode="External"/><Relationship Id="rId2" Type="http://schemas.openxmlformats.org/officeDocument/2006/relationships/hyperlink" Target="https://lstmed.sharepoint.com/research/RDM/rcu/Pages/R/Coding-with-R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enus.ifca.unican.es/Rintro" TargetMode="External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s://www.statmethods.net/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148197" y="2967831"/>
            <a:ext cx="8712968" cy="922338"/>
          </a:xfrm>
        </p:spPr>
        <p:txBody>
          <a:bodyPr/>
          <a:lstStyle/>
          <a:p>
            <a:pPr algn="ctr"/>
            <a:r>
              <a:rPr lang="en-GB" sz="3200" dirty="0" smtClean="0"/>
              <a:t>Introduction to the R statistics R</a:t>
            </a:r>
            <a:br>
              <a:rPr lang="en-GB" sz="3200" dirty="0" smtClean="0"/>
            </a:br>
            <a:r>
              <a:rPr lang="en-GB" sz="3200" dirty="0" smtClean="0"/>
              <a:t>Environment</a:t>
            </a:r>
            <a:endParaRPr lang="en-GB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79511" y="4365104"/>
            <a:ext cx="86816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Raman </a:t>
            </a:r>
            <a:r>
              <a:rPr lang="en-GB" sz="2800" dirty="0" smtClean="0"/>
              <a:t>Sharma</a:t>
            </a:r>
          </a:p>
          <a:p>
            <a:r>
              <a:rPr lang="en-GB" sz="2800" dirty="0" smtClean="0"/>
              <a:t>16</a:t>
            </a:r>
            <a:r>
              <a:rPr lang="en-GB" sz="2800" dirty="0" smtClean="0"/>
              <a:t>/01/2020</a:t>
            </a: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369560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699792" y="1916832"/>
            <a:ext cx="3523304" cy="3523304"/>
            <a:chOff x="2699792" y="1916832"/>
            <a:chExt cx="3523304" cy="3523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1916832"/>
              <a:ext cx="3523304" cy="3523304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2699792" y="1916832"/>
              <a:ext cx="3523304" cy="3523304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Advantages of using </a:t>
            </a:r>
            <a:r>
              <a:rPr lang="en-GB" dirty="0" err="1" smtClean="0"/>
              <a:t>Rstudio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8250237" cy="4495800"/>
          </a:xfrm>
        </p:spPr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RStudio</a:t>
            </a:r>
            <a:r>
              <a:rPr lang="en-GB" dirty="0"/>
              <a:t> is </a:t>
            </a:r>
            <a:r>
              <a:rPr lang="en-GB" dirty="0" smtClean="0"/>
              <a:t>makes </a:t>
            </a:r>
            <a:r>
              <a:rPr lang="en-GB" dirty="0"/>
              <a:t>it easy to write scripts</a:t>
            </a:r>
            <a:r>
              <a:rPr lang="en-GB" dirty="0" smtClean="0"/>
              <a:t>.</a:t>
            </a:r>
          </a:p>
          <a:p>
            <a:pPr lvl="1"/>
            <a:r>
              <a:rPr lang="en-GB" dirty="0" err="1" smtClean="0"/>
              <a:t>Autofills</a:t>
            </a:r>
            <a:r>
              <a:rPr lang="en-GB" dirty="0" smtClean="0"/>
              <a:t> names of objects/variables.</a:t>
            </a:r>
          </a:p>
          <a:p>
            <a:pPr lvl="1"/>
            <a:r>
              <a:rPr lang="en-GB" dirty="0" err="1" smtClean="0"/>
              <a:t>Autofills</a:t>
            </a:r>
            <a:r>
              <a:rPr lang="en-GB" dirty="0" smtClean="0"/>
              <a:t> arguments for library functions.</a:t>
            </a:r>
          </a:p>
          <a:p>
            <a:pPr lvl="1" indent="0">
              <a:buNone/>
            </a:pPr>
            <a:endParaRPr lang="en-GB" dirty="0"/>
          </a:p>
          <a:p>
            <a:r>
              <a:rPr lang="en-GB" dirty="0" smtClean="0"/>
              <a:t>Convenient </a:t>
            </a:r>
            <a:r>
              <a:rPr lang="en-GB" dirty="0"/>
              <a:t>to view and interact with the objects stored in your </a:t>
            </a:r>
            <a:r>
              <a:rPr lang="en-GB" dirty="0" smtClean="0"/>
              <a:t>environment in </a:t>
            </a:r>
            <a:r>
              <a:rPr lang="en-GB" dirty="0" err="1" smtClean="0"/>
              <a:t>Rstudio</a:t>
            </a:r>
            <a:r>
              <a:rPr lang="en-GB" dirty="0" smtClean="0"/>
              <a:t>.</a:t>
            </a:r>
          </a:p>
          <a:p>
            <a:pPr lvl="1"/>
            <a:r>
              <a:rPr lang="en-GB" dirty="0"/>
              <a:t>“Environment” </a:t>
            </a:r>
            <a:r>
              <a:rPr lang="en-GB" dirty="0" smtClean="0"/>
              <a:t>window shows </a:t>
            </a:r>
            <a:r>
              <a:rPr lang="en-GB" dirty="0"/>
              <a:t>all of the objects that you have </a:t>
            </a:r>
            <a:r>
              <a:rPr lang="en-GB" dirty="0" smtClean="0"/>
              <a:t>stored.</a:t>
            </a:r>
          </a:p>
          <a:p>
            <a:endParaRPr lang="en-GB" dirty="0" smtClean="0"/>
          </a:p>
          <a:p>
            <a:r>
              <a:rPr lang="en-GB" dirty="0" err="1"/>
              <a:t>RStudio</a:t>
            </a:r>
            <a:r>
              <a:rPr lang="en-GB" dirty="0"/>
              <a:t> </a:t>
            </a:r>
            <a:r>
              <a:rPr lang="en-GB" dirty="0" smtClean="0"/>
              <a:t>facilitates setting </a:t>
            </a:r>
            <a:r>
              <a:rPr lang="en-GB" dirty="0"/>
              <a:t>your working directory and access files on your computer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Navigate to </a:t>
            </a:r>
            <a:r>
              <a:rPr lang="en-GB" dirty="0"/>
              <a:t>folders on your computer in the “Files” </a:t>
            </a:r>
            <a:r>
              <a:rPr lang="en-GB" dirty="0" smtClean="0"/>
              <a:t>window.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Graphics are easier to access in </a:t>
            </a:r>
            <a:r>
              <a:rPr lang="en-GB" dirty="0" err="1" smtClean="0"/>
              <a:t>Rstudio</a:t>
            </a:r>
            <a:r>
              <a:rPr lang="en-GB" dirty="0" smtClean="0"/>
              <a:t>.</a:t>
            </a:r>
          </a:p>
          <a:p>
            <a:pPr lvl="2"/>
            <a:r>
              <a:rPr lang="en-GB" dirty="0" smtClean="0"/>
              <a:t>Easily </a:t>
            </a:r>
            <a:r>
              <a:rPr lang="en-GB" dirty="0"/>
              <a:t>click back and forth between plots, change the sizes of your plot without rerunning the </a:t>
            </a:r>
            <a:r>
              <a:rPr lang="en-GB" dirty="0" smtClean="0"/>
              <a:t>code.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06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CRAN </a:t>
            </a:r>
            <a:r>
              <a:rPr lang="en-GB" dirty="0" err="1" smtClean="0"/>
              <a:t>Respositories</a:t>
            </a:r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Packages </a:t>
            </a:r>
            <a:r>
              <a:rPr lang="en-GB" dirty="0"/>
              <a:t>are collections of R functions, data, and compiled code in a well-defined format.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The folder where </a:t>
            </a:r>
            <a:r>
              <a:rPr lang="en-GB" dirty="0"/>
              <a:t>packages are stored is called the library.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R </a:t>
            </a:r>
            <a:r>
              <a:rPr lang="en-GB" dirty="0"/>
              <a:t>comes with a standard set of packages. Others are available for download and installation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/>
              <a:t>The </a:t>
            </a:r>
            <a:r>
              <a:rPr lang="en-GB" u="sng" dirty="0"/>
              <a:t>C</a:t>
            </a:r>
            <a:r>
              <a:rPr lang="en-GB" dirty="0"/>
              <a:t>omprehensive </a:t>
            </a:r>
            <a:r>
              <a:rPr lang="en-GB" u="sng" dirty="0"/>
              <a:t>R</a:t>
            </a:r>
            <a:r>
              <a:rPr lang="en-GB" dirty="0"/>
              <a:t> </a:t>
            </a:r>
            <a:r>
              <a:rPr lang="en-GB" u="sng" dirty="0"/>
              <a:t>A</a:t>
            </a:r>
            <a:r>
              <a:rPr lang="en-GB" dirty="0"/>
              <a:t>rchive </a:t>
            </a:r>
            <a:r>
              <a:rPr lang="en-GB" u="sng" dirty="0"/>
              <a:t>N</a:t>
            </a:r>
            <a:r>
              <a:rPr lang="en-GB" dirty="0"/>
              <a:t>etwork (CRAN) is the main repository for R packages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 smtClean="0"/>
              <a:t>Mirror sites all over the world (e.g. Bristol, UK).</a:t>
            </a:r>
          </a:p>
          <a:p>
            <a:endParaRPr lang="en-GB" dirty="0"/>
          </a:p>
          <a:p>
            <a:r>
              <a:rPr lang="en-GB" dirty="0" smtClean="0"/>
              <a:t>Use “</a:t>
            </a:r>
            <a:r>
              <a:rPr lang="en-GB" dirty="0" err="1" smtClean="0"/>
              <a:t>install.packages</a:t>
            </a:r>
            <a:r>
              <a:rPr lang="en-GB" dirty="0" smtClean="0"/>
              <a:t>()” function to install a package.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961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GB" dirty="0" smtClean="0"/>
              <a:t>an be installed using Package tab in </a:t>
            </a:r>
            <a:r>
              <a:rPr lang="en-GB" dirty="0" err="1" smtClean="0"/>
              <a:t>Rstudio</a:t>
            </a:r>
            <a:r>
              <a:rPr lang="en-GB" dirty="0" smtClean="0"/>
              <a:t>…</a:t>
            </a:r>
            <a:endParaRPr lang="en-GB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782404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5580112" y="3609020"/>
            <a:ext cx="432048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012160" y="3825044"/>
            <a:ext cx="663502" cy="7920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6060662" y="4678266"/>
            <a:ext cx="200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Packages tab</a:t>
            </a:r>
            <a:endParaRPr lang="en-GB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58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are functions?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dirty="0" smtClean="0"/>
              <a:t>Functions are self-contained R pieces for code that usually do a specific task or set of tasks. Lots of functions in “base” R to do standard tasks.</a:t>
            </a:r>
          </a:p>
          <a:p>
            <a:endParaRPr lang="en-GB" sz="1600" dirty="0"/>
          </a:p>
          <a:p>
            <a:r>
              <a:rPr lang="en-GB" sz="1600" dirty="0" smtClean="0"/>
              <a:t>You call a function my writing the function name with brackets:</a:t>
            </a:r>
          </a:p>
          <a:p>
            <a:pPr marL="0" indent="0">
              <a:buNone/>
            </a:pPr>
            <a:r>
              <a:rPr lang="en-GB" sz="1600" dirty="0" smtClean="0"/>
              <a:t>	&gt; ls() # list all objects in R global environment</a:t>
            </a:r>
          </a:p>
          <a:p>
            <a:pPr marL="0" indent="0">
              <a:buNone/>
            </a:pPr>
            <a:endParaRPr lang="en-GB" sz="1600" dirty="0" smtClean="0"/>
          </a:p>
          <a:p>
            <a:r>
              <a:rPr lang="en-GB" sz="1600" dirty="0" smtClean="0"/>
              <a:t>All functions produce an output; e.g. an R object</a:t>
            </a:r>
            <a:r>
              <a:rPr lang="en-GB" sz="1600" dirty="0"/>
              <a:t> </a:t>
            </a:r>
            <a:r>
              <a:rPr lang="en-GB" sz="1600" dirty="0" smtClean="0"/>
              <a:t>(see object types later).</a:t>
            </a:r>
          </a:p>
          <a:p>
            <a:endParaRPr lang="en-GB" sz="1600" dirty="0"/>
          </a:p>
          <a:p>
            <a:r>
              <a:rPr lang="en-GB" sz="1600" dirty="0" smtClean="0"/>
              <a:t>Some functions require data/information/settings (arguments) to produce output from (order only matters if you don’t name the argument):</a:t>
            </a:r>
          </a:p>
          <a:p>
            <a:pPr marL="0" indent="0">
              <a:buNone/>
            </a:pPr>
            <a:r>
              <a:rPr lang="en-GB" sz="1600" dirty="0" smtClean="0"/>
              <a:t> 	&gt; # plot(x=</a:t>
            </a:r>
            <a:r>
              <a:rPr lang="en-GB" sz="1600" dirty="0" err="1" smtClean="0"/>
              <a:t>var_x,y</a:t>
            </a:r>
            <a:r>
              <a:rPr lang="en-GB" sz="1600" dirty="0" smtClean="0"/>
              <a:t>=</a:t>
            </a:r>
            <a:r>
              <a:rPr lang="en-GB" sz="1600" dirty="0" err="1" smtClean="0"/>
              <a:t>var_y,type</a:t>
            </a:r>
            <a:r>
              <a:rPr lang="en-GB" sz="1600" dirty="0" smtClean="0"/>
              <a:t>=“b”) # plot </a:t>
            </a:r>
            <a:r>
              <a:rPr lang="en-GB" sz="1600" dirty="0" err="1" smtClean="0"/>
              <a:t>var_x</a:t>
            </a:r>
            <a:r>
              <a:rPr lang="en-GB" sz="1600" dirty="0" smtClean="0"/>
              <a:t> against </a:t>
            </a:r>
            <a:r>
              <a:rPr lang="en-GB" sz="1600" dirty="0" err="1" smtClean="0"/>
              <a:t>var_y</a:t>
            </a:r>
            <a:r>
              <a:rPr lang="en-GB" sz="1600" dirty="0" smtClean="0"/>
              <a:t> (not 					            # executed)</a:t>
            </a:r>
          </a:p>
          <a:p>
            <a:endParaRPr lang="en-GB" sz="1600" dirty="0"/>
          </a:p>
          <a:p>
            <a:r>
              <a:rPr lang="en-GB" sz="1600" dirty="0" smtClean="0"/>
              <a:t>Examples of functions are:</a:t>
            </a:r>
          </a:p>
          <a:p>
            <a:pPr marL="0" indent="0">
              <a:buNone/>
            </a:pPr>
            <a:r>
              <a:rPr lang="en-GB" sz="1600" dirty="0" smtClean="0"/>
              <a:t>	&gt; </a:t>
            </a:r>
            <a:r>
              <a:rPr lang="en-GB" sz="1600" dirty="0" err="1" smtClean="0"/>
              <a:t>setwd</a:t>
            </a:r>
            <a:r>
              <a:rPr lang="en-GB" sz="1600" dirty="0" smtClean="0"/>
              <a:t>(“C:/Users/Raman/”) # set working </a:t>
            </a:r>
            <a:r>
              <a:rPr lang="en-GB" sz="1600" dirty="0" err="1" smtClean="0"/>
              <a:t>direcrtory</a:t>
            </a:r>
            <a:r>
              <a:rPr lang="en-GB" sz="1600" dirty="0" smtClean="0"/>
              <a:t> # set working </a:t>
            </a:r>
            <a:r>
              <a:rPr lang="en-GB" sz="1600" dirty="0" err="1" smtClean="0"/>
              <a:t>dir</a:t>
            </a:r>
            <a:r>
              <a:rPr lang="en-GB" sz="1600" dirty="0" smtClean="0"/>
              <a:t> </a:t>
            </a:r>
            <a:r>
              <a:rPr lang="en-GB" sz="1600" dirty="0"/>
              <a:t>	</a:t>
            </a:r>
            <a:r>
              <a:rPr lang="en-GB" sz="1600" dirty="0" smtClean="0"/>
              <a:t>&gt; #</a:t>
            </a:r>
            <a:r>
              <a:rPr lang="en-GB" sz="1600" dirty="0" err="1" smtClean="0"/>
              <a:t>myFahrenheit_to_Celsius</a:t>
            </a:r>
            <a:r>
              <a:rPr lang="en-GB" sz="1600" dirty="0" smtClean="0"/>
              <a:t>(</a:t>
            </a:r>
            <a:r>
              <a:rPr lang="en-GB" sz="1600" dirty="0" err="1" smtClean="0"/>
              <a:t>tempC</a:t>
            </a:r>
            <a:r>
              <a:rPr lang="en-GB" sz="1600" dirty="0" smtClean="0"/>
              <a:t> = 10) # user-defined (not executed)</a:t>
            </a:r>
          </a:p>
        </p:txBody>
      </p:sp>
    </p:spTree>
    <p:extLst>
      <p:ext uri="{BB962C8B-B14F-4D97-AF65-F5344CB8AC3E}">
        <p14:creationId xmlns:p14="http://schemas.microsoft.com/office/powerpoint/2010/main" val="225032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show you the command line way of doing things then?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Rstudio</a:t>
            </a:r>
            <a:r>
              <a:rPr lang="en-GB" dirty="0" smtClean="0"/>
              <a:t> still uses these commands “under the hood”.</a:t>
            </a:r>
          </a:p>
          <a:p>
            <a:endParaRPr lang="en-GB" dirty="0"/>
          </a:p>
          <a:p>
            <a:r>
              <a:rPr lang="en-GB" dirty="0" smtClean="0"/>
              <a:t>Most functions don’t have a “button” in </a:t>
            </a:r>
            <a:r>
              <a:rPr lang="en-GB" dirty="0" err="1" smtClean="0"/>
              <a:t>Rstudio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If you want to save them in a script and reuse them.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Sometimes quicker to perform command line operations, especially using tab to autofill or bring up syntax options.</a:t>
            </a:r>
          </a:p>
          <a:p>
            <a:endParaRPr lang="en-GB" dirty="0"/>
          </a:p>
          <a:p>
            <a:r>
              <a:rPr lang="en-GB" dirty="0" smtClean="0"/>
              <a:t>Better to understand what is happening in case it isn’t doing what you want…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507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 can type all commands into a file and run from there…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8782404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739466" y="2780928"/>
            <a:ext cx="1728192" cy="61533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467658" y="3412631"/>
            <a:ext cx="592174" cy="139323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827584" y="4805863"/>
            <a:ext cx="6383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-Place cursor on command line for execution and press “Run”</a:t>
            </a:r>
          </a:p>
          <a:p>
            <a:r>
              <a:rPr lang="en-GB" sz="1600" b="1" dirty="0" smtClean="0">
                <a:solidFill>
                  <a:srgbClr val="FF0000"/>
                </a:solidFill>
              </a:rPr>
              <a:t>- You can highlight multiple lines for execution at one time.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635896" y="2060848"/>
            <a:ext cx="576064" cy="30766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51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1a: Create, examine and plot datasets: via command line.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command line console/run from script to begin with (although you can a whole file too)…</a:t>
            </a:r>
          </a:p>
          <a:p>
            <a:endParaRPr lang="en-GB" dirty="0" smtClean="0"/>
          </a:p>
          <a:p>
            <a:r>
              <a:rPr lang="en-GB" dirty="0" smtClean="0"/>
              <a:t>Find </a:t>
            </a:r>
            <a:r>
              <a:rPr lang="en-GB" dirty="0"/>
              <a:t>out ‘where you are’ (what is the working directory) and what you can </a:t>
            </a:r>
            <a:r>
              <a:rPr lang="en-GB" dirty="0" smtClean="0"/>
              <a:t>see (default folder that you will read from/write to):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	&gt; </a:t>
            </a:r>
            <a:r>
              <a:rPr lang="en-GB" dirty="0" err="1"/>
              <a:t>getwd</a:t>
            </a:r>
            <a:r>
              <a:rPr lang="en-GB" dirty="0"/>
              <a:t>()</a:t>
            </a:r>
          </a:p>
          <a:p>
            <a:pPr marL="0" indent="0">
              <a:buNone/>
            </a:pPr>
            <a:r>
              <a:rPr lang="en-GB" dirty="0" smtClean="0"/>
              <a:t>	&gt; </a:t>
            </a:r>
            <a:r>
              <a:rPr lang="en-GB" dirty="0" err="1"/>
              <a:t>list.files</a:t>
            </a:r>
            <a:r>
              <a:rPr lang="en-GB" dirty="0" smtClean="0"/>
              <a:t>()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54" r="45207"/>
          <a:stretch/>
        </p:blipFill>
        <p:spPr bwMode="auto">
          <a:xfrm>
            <a:off x="3203848" y="3789040"/>
            <a:ext cx="4824536" cy="243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544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Displaying location and files…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80" y="1443608"/>
            <a:ext cx="8917519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5087515" y="3597313"/>
            <a:ext cx="1512168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599683" y="3819872"/>
            <a:ext cx="432048" cy="78555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4765305" y="4605425"/>
            <a:ext cx="3744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Also you can view in folder contents</a:t>
            </a:r>
          </a:p>
          <a:p>
            <a:r>
              <a:rPr lang="en-GB" sz="1600" b="1" dirty="0">
                <a:solidFill>
                  <a:srgbClr val="FF0000"/>
                </a:solidFill>
              </a:rPr>
              <a:t>i</a:t>
            </a:r>
            <a:r>
              <a:rPr lang="en-GB" sz="1600" b="1" dirty="0" smtClean="0">
                <a:solidFill>
                  <a:srgbClr val="FF0000"/>
                </a:solidFill>
              </a:rPr>
              <a:t>n files tab in </a:t>
            </a:r>
            <a:r>
              <a:rPr lang="en-GB" sz="1600" b="1" dirty="0" err="1" smtClean="0">
                <a:solidFill>
                  <a:srgbClr val="FF0000"/>
                </a:solidFill>
              </a:rPr>
              <a:t>Rstudio</a:t>
            </a:r>
            <a:endParaRPr lang="en-GB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4"/>
          <a:stretch/>
        </p:blipFill>
        <p:spPr bwMode="auto">
          <a:xfrm>
            <a:off x="467544" y="1708000"/>
            <a:ext cx="7801719" cy="4172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467544" y="1721758"/>
            <a:ext cx="504056" cy="15383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123728" y="1767973"/>
            <a:ext cx="504056" cy="15383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an R script…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09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a folder to do all you R work in (Windows)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On Desktop -&gt; [RIGHT CLICK] -&gt; New -&gt; Folder:</a:t>
            </a:r>
          </a:p>
          <a:p>
            <a:endParaRPr lang="en-GB" dirty="0" smtClean="0"/>
          </a:p>
          <a:p>
            <a:r>
              <a:rPr lang="en-GB" dirty="0" smtClean="0"/>
              <a:t>Click once on new folder (if name isn’t already highlighted) and renames as “</a:t>
            </a:r>
            <a:r>
              <a:rPr lang="en-GB" dirty="0" err="1" smtClean="0"/>
              <a:t>R_intro_course</a:t>
            </a:r>
            <a:r>
              <a:rPr lang="en-GB" dirty="0" smtClean="0"/>
              <a:t>”.</a:t>
            </a:r>
          </a:p>
          <a:p>
            <a:endParaRPr lang="en-GB" dirty="0" smtClean="0"/>
          </a:p>
          <a:p>
            <a:r>
              <a:rPr lang="en-GB" dirty="0" smtClean="0"/>
              <a:t>Download emailed files to this folder.</a:t>
            </a:r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789040"/>
            <a:ext cx="4652642" cy="2615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439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691680" y="1895155"/>
            <a:ext cx="5044044" cy="3947400"/>
            <a:chOff x="1976228" y="1667254"/>
            <a:chExt cx="5044044" cy="39474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1700808"/>
              <a:ext cx="5040560" cy="391384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5" name="Rectangle 4"/>
            <p:cNvSpPr/>
            <p:nvPr/>
          </p:nvSpPr>
          <p:spPr bwMode="auto">
            <a:xfrm>
              <a:off x="1976228" y="1667254"/>
              <a:ext cx="5040560" cy="3913846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873" y="1633204"/>
            <a:ext cx="8250237" cy="4495800"/>
          </a:xfrm>
        </p:spPr>
        <p:txBody>
          <a:bodyPr/>
          <a:lstStyle/>
          <a:p>
            <a:r>
              <a:rPr lang="en-GB" sz="1800" dirty="0"/>
              <a:t>R is a programming language </a:t>
            </a:r>
            <a:r>
              <a:rPr lang="en-GB" sz="1800" dirty="0" smtClean="0"/>
              <a:t>and a command-line </a:t>
            </a:r>
            <a:r>
              <a:rPr lang="en-GB" sz="1800" dirty="0"/>
              <a:t>environment for statistical computing and graphics</a:t>
            </a:r>
            <a:r>
              <a:rPr lang="en-GB" sz="1800" dirty="0" smtClean="0"/>
              <a:t>.</a:t>
            </a:r>
            <a:endParaRPr lang="en-GB" sz="1800" dirty="0"/>
          </a:p>
          <a:p>
            <a:endParaRPr lang="en-GB" sz="1800" dirty="0" smtClean="0"/>
          </a:p>
          <a:p>
            <a:r>
              <a:rPr lang="en-GB" sz="1800" dirty="0" smtClean="0"/>
              <a:t>Free to install </a:t>
            </a:r>
            <a:r>
              <a:rPr lang="en-GB" sz="1800" dirty="0"/>
              <a:t>and it works on Windows, </a:t>
            </a:r>
            <a:r>
              <a:rPr lang="en-GB" sz="1800" dirty="0" err="1"/>
              <a:t>MacOS</a:t>
            </a:r>
            <a:r>
              <a:rPr lang="en-GB" sz="1800" dirty="0"/>
              <a:t> and UNIX computer operating systems </a:t>
            </a:r>
            <a:r>
              <a:rPr lang="en-GB" sz="1800" dirty="0" smtClean="0"/>
              <a:t>(i.e. it’s ‘multi-platform’).</a:t>
            </a:r>
          </a:p>
          <a:p>
            <a:endParaRPr lang="en-GB" sz="1800" dirty="0" smtClean="0"/>
          </a:p>
          <a:p>
            <a:r>
              <a:rPr lang="en-GB" sz="1800" dirty="0" smtClean="0"/>
              <a:t>R comes with a number of ‘base’ packages as standard, allowing you to manipulate, interrogate and plot data in common way.</a:t>
            </a:r>
          </a:p>
          <a:p>
            <a:endParaRPr lang="en-GB" sz="1800" dirty="0" smtClean="0"/>
          </a:p>
          <a:p>
            <a:r>
              <a:rPr lang="en-GB" sz="1800" dirty="0" smtClean="0"/>
              <a:t>Additional packages </a:t>
            </a:r>
            <a:r>
              <a:rPr lang="en-GB" sz="1800" dirty="0"/>
              <a:t>are written and made </a:t>
            </a:r>
            <a:r>
              <a:rPr lang="en-GB" sz="1800" dirty="0" smtClean="0"/>
              <a:t>publicly available for free constantly on CRAN repositories.</a:t>
            </a:r>
          </a:p>
          <a:p>
            <a:endParaRPr lang="en-GB" sz="1800" dirty="0" smtClean="0"/>
          </a:p>
          <a:p>
            <a:r>
              <a:rPr lang="en-GB" sz="1800" dirty="0" smtClean="0"/>
              <a:t> Packages written by researchers </a:t>
            </a:r>
            <a:r>
              <a:rPr lang="en-GB" sz="1800" dirty="0"/>
              <a:t>to do particular and often very specialised analyses</a:t>
            </a:r>
            <a:r>
              <a:rPr lang="en-GB" sz="1800" dirty="0" smtClean="0"/>
              <a:t>.</a:t>
            </a:r>
          </a:p>
          <a:p>
            <a:endParaRPr lang="en-GB" sz="1800" dirty="0" smtClean="0"/>
          </a:p>
          <a:p>
            <a:r>
              <a:rPr lang="en-GB" sz="1800" dirty="0" smtClean="0"/>
              <a:t>R </a:t>
            </a:r>
            <a:r>
              <a:rPr lang="en-GB" sz="1800" dirty="0"/>
              <a:t>can be used to carry out a huge variety of statistical and graphical </a:t>
            </a:r>
            <a:r>
              <a:rPr lang="en-GB" sz="1800" dirty="0" smtClean="0"/>
              <a:t>techniques.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R: What is it?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1430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Finding working directory (Windows)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Change to </a:t>
            </a:r>
            <a:r>
              <a:rPr lang="en-GB" dirty="0" smtClean="0"/>
              <a:t>working </a:t>
            </a:r>
            <a:r>
              <a:rPr lang="en-GB" dirty="0"/>
              <a:t>directory (the </a:t>
            </a:r>
            <a:r>
              <a:rPr lang="en-GB" dirty="0" smtClean="0"/>
              <a:t>one you have just made) </a:t>
            </a:r>
            <a:r>
              <a:rPr lang="en-GB" dirty="0"/>
              <a:t>and see </a:t>
            </a:r>
            <a:r>
              <a:rPr lang="en-GB" dirty="0" smtClean="0"/>
              <a:t>where you are now and folder contents…</a:t>
            </a:r>
          </a:p>
          <a:p>
            <a:endParaRPr lang="en-GB" dirty="0" smtClean="0"/>
          </a:p>
          <a:p>
            <a:r>
              <a:rPr lang="en-GB" dirty="0" smtClean="0"/>
              <a:t>Highlight path in “</a:t>
            </a:r>
            <a:r>
              <a:rPr lang="en-GB" dirty="0" err="1" smtClean="0"/>
              <a:t>R_intro_course</a:t>
            </a:r>
            <a:r>
              <a:rPr lang="en-GB" dirty="0" smtClean="0"/>
              <a:t>” folder and copy.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12" y="3068960"/>
            <a:ext cx="5901495" cy="31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a Folder and Copy Path (Linux)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Navigate to you path: </a:t>
            </a:r>
          </a:p>
          <a:p>
            <a:pPr lvl="1" indent="0">
              <a:buNone/>
            </a:pPr>
            <a:r>
              <a:rPr lang="en-GB" dirty="0"/>
              <a:t>	</a:t>
            </a:r>
            <a:r>
              <a:rPr lang="en-GB" dirty="0" smtClean="0"/>
              <a:t>		cd “yourpath1”</a:t>
            </a:r>
          </a:p>
          <a:p>
            <a:endParaRPr lang="en-GB" dirty="0" smtClean="0"/>
          </a:p>
          <a:p>
            <a:r>
              <a:rPr lang="en-GB" dirty="0" smtClean="0"/>
              <a:t>Create directory (Linux name for folder):</a:t>
            </a:r>
          </a:p>
          <a:p>
            <a:pPr lvl="1" indent="0">
              <a:buNone/>
            </a:pPr>
            <a:r>
              <a:rPr lang="en-GB" dirty="0"/>
              <a:t>	</a:t>
            </a:r>
            <a:r>
              <a:rPr lang="en-GB" dirty="0" smtClean="0"/>
              <a:t>		</a:t>
            </a:r>
          </a:p>
          <a:p>
            <a:pPr lvl="1" indent="0">
              <a:buNone/>
            </a:pPr>
            <a:r>
              <a:rPr lang="en-GB" dirty="0"/>
              <a:t>	</a:t>
            </a:r>
            <a:r>
              <a:rPr lang="en-GB" dirty="0" smtClean="0"/>
              <a:t>		</a:t>
            </a:r>
            <a:r>
              <a:rPr lang="en-GB" dirty="0" err="1" smtClean="0"/>
              <a:t>mkdir</a:t>
            </a:r>
            <a:r>
              <a:rPr lang="en-GB" dirty="0" smtClean="0"/>
              <a:t> “</a:t>
            </a:r>
            <a:r>
              <a:rPr lang="en-GB" dirty="0" err="1" smtClean="0"/>
              <a:t>R_intro_course</a:t>
            </a:r>
            <a:r>
              <a:rPr lang="en-GB" dirty="0" smtClean="0"/>
              <a:t>”</a:t>
            </a:r>
          </a:p>
          <a:p>
            <a:r>
              <a:rPr lang="en-GB" dirty="0" smtClean="0"/>
              <a:t>Get directory path (</a:t>
            </a:r>
            <a:r>
              <a:rPr lang="en-GB" u="sng" dirty="0" smtClean="0"/>
              <a:t>p</a:t>
            </a:r>
            <a:r>
              <a:rPr lang="en-GB" dirty="0" smtClean="0"/>
              <a:t>resent </a:t>
            </a:r>
            <a:r>
              <a:rPr lang="en-GB" u="sng" dirty="0" smtClean="0"/>
              <a:t>w</a:t>
            </a:r>
            <a:r>
              <a:rPr lang="en-GB" dirty="0" smtClean="0"/>
              <a:t>orking </a:t>
            </a:r>
            <a:r>
              <a:rPr lang="en-GB" u="sng" dirty="0" smtClean="0"/>
              <a:t>d</a:t>
            </a:r>
            <a:r>
              <a:rPr lang="en-GB" dirty="0" smtClean="0"/>
              <a:t>irectory):</a:t>
            </a:r>
          </a:p>
          <a:p>
            <a:pPr lvl="1" indent="0">
              <a:buNone/>
            </a:pPr>
            <a:r>
              <a:rPr lang="en-GB" dirty="0" smtClean="0"/>
              <a:t>			</a:t>
            </a:r>
          </a:p>
          <a:p>
            <a:pPr lvl="1" indent="0">
              <a:buNone/>
            </a:pPr>
            <a:r>
              <a:rPr lang="en-GB" dirty="0"/>
              <a:t>	</a:t>
            </a:r>
            <a:r>
              <a:rPr lang="en-GB" dirty="0" smtClean="0"/>
              <a:t>		</a:t>
            </a:r>
            <a:r>
              <a:rPr lang="en-GB" dirty="0" err="1" smtClean="0"/>
              <a:t>pwd</a:t>
            </a:r>
            <a:r>
              <a:rPr lang="en-GB" dirty="0" smtClean="0"/>
              <a:t> “</a:t>
            </a:r>
            <a:r>
              <a:rPr lang="en-GB" dirty="0" err="1"/>
              <a:t>R_intro_course</a:t>
            </a:r>
            <a:r>
              <a:rPr lang="en-GB" dirty="0" smtClean="0"/>
              <a:t>”</a:t>
            </a:r>
          </a:p>
          <a:p>
            <a:r>
              <a:rPr lang="en-GB" dirty="0" smtClean="0"/>
              <a:t>This may work: </a:t>
            </a:r>
          </a:p>
          <a:p>
            <a:pPr lvl="1" indent="0">
              <a:buNone/>
            </a:pPr>
            <a:r>
              <a:rPr lang="en-GB" dirty="0" smtClean="0"/>
              <a:t>		[RIGHT CLICK] -&gt; copy -&gt; “yourpath2”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1400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83" r="45326"/>
          <a:stretch/>
        </p:blipFill>
        <p:spPr bwMode="auto">
          <a:xfrm>
            <a:off x="1907703" y="3638239"/>
            <a:ext cx="5573289" cy="285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5576" y="1413273"/>
            <a:ext cx="69847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 </a:t>
            </a:r>
            <a:r>
              <a:rPr lang="en-GB" sz="2000" b="1" dirty="0" smtClean="0"/>
              <a:t>Paste into “yourpath2” space in </a:t>
            </a:r>
            <a:r>
              <a:rPr lang="en-GB" sz="2000" b="1" dirty="0" err="1" smtClean="0"/>
              <a:t>setwd</a:t>
            </a:r>
            <a:r>
              <a:rPr lang="en-GB" sz="2000" b="1" dirty="0" smtClean="0"/>
              <a:t>() function.</a:t>
            </a:r>
          </a:p>
          <a:p>
            <a:r>
              <a:rPr lang="en-GB" sz="2000" b="1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 smtClean="0"/>
              <a:t>Replace </a:t>
            </a:r>
            <a:r>
              <a:rPr lang="en-GB" sz="2000" b="1" dirty="0"/>
              <a:t>all back-slashed with </a:t>
            </a:r>
            <a:r>
              <a:rPr lang="en-GB" sz="2000" b="1" dirty="0" smtClean="0"/>
              <a:t>forward-slashes (Windows):</a:t>
            </a:r>
            <a:endParaRPr lang="en-GB" sz="2000" b="1" dirty="0"/>
          </a:p>
          <a:p>
            <a:pPr marL="0" indent="0">
              <a:buNone/>
            </a:pPr>
            <a:r>
              <a:rPr lang="en-GB" sz="2000" b="1" dirty="0"/>
              <a:t>	&gt; </a:t>
            </a:r>
            <a:r>
              <a:rPr lang="en-GB" sz="2000" b="1" dirty="0" err="1"/>
              <a:t>setwd</a:t>
            </a:r>
            <a:r>
              <a:rPr lang="en-GB" sz="2000" b="1" dirty="0"/>
              <a:t>(“</a:t>
            </a:r>
            <a:r>
              <a:rPr lang="en-GB" sz="2000" b="1" dirty="0" err="1"/>
              <a:t>yourpath</a:t>
            </a:r>
            <a:r>
              <a:rPr lang="en-GB" sz="2000" b="1" dirty="0"/>
              <a:t>”)</a:t>
            </a:r>
          </a:p>
          <a:p>
            <a:pPr marL="0" indent="0">
              <a:buNone/>
            </a:pPr>
            <a:r>
              <a:rPr lang="en-GB" sz="2000" b="1" dirty="0"/>
              <a:t>	&gt; </a:t>
            </a:r>
            <a:r>
              <a:rPr lang="en-GB" sz="2000" b="1" dirty="0" err="1"/>
              <a:t>getwd</a:t>
            </a:r>
            <a:r>
              <a:rPr lang="en-GB" sz="2000" b="1" dirty="0" smtClean="0"/>
              <a:t>() # confirm location</a:t>
            </a:r>
            <a:endParaRPr lang="en-GB" sz="2000" b="1" dirty="0"/>
          </a:p>
          <a:p>
            <a:pPr marL="0" indent="0">
              <a:buNone/>
            </a:pPr>
            <a:r>
              <a:rPr lang="en-GB" sz="2000" b="1" dirty="0"/>
              <a:t>	&gt; </a:t>
            </a:r>
            <a:r>
              <a:rPr lang="en-GB" sz="2000" b="1" dirty="0" err="1"/>
              <a:t>list.files</a:t>
            </a:r>
            <a:r>
              <a:rPr lang="en-GB" sz="2000" b="1" dirty="0" smtClean="0"/>
              <a:t>() # files in location</a:t>
            </a:r>
            <a:endParaRPr lang="en-GB" sz="2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177370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" y="1412776"/>
            <a:ext cx="8917518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4932040" y="3573016"/>
            <a:ext cx="1512168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6444208" y="3795575"/>
            <a:ext cx="432048" cy="78555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988051" y="4584345"/>
            <a:ext cx="5020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You can navigate to directory via files tab and</a:t>
            </a:r>
          </a:p>
          <a:p>
            <a:r>
              <a:rPr lang="en-GB" sz="1600" b="1" dirty="0" smtClean="0">
                <a:solidFill>
                  <a:srgbClr val="FF0000"/>
                </a:solidFill>
              </a:rPr>
              <a:t>then as working directory, using more of the drop</a:t>
            </a:r>
          </a:p>
          <a:p>
            <a:r>
              <a:rPr lang="en-GB" sz="1600" b="1" dirty="0">
                <a:solidFill>
                  <a:srgbClr val="FF0000"/>
                </a:solidFill>
              </a:rPr>
              <a:t>d</a:t>
            </a:r>
            <a:r>
              <a:rPr lang="en-GB" sz="1600" b="1" dirty="0" smtClean="0">
                <a:solidFill>
                  <a:srgbClr val="FF0000"/>
                </a:solidFill>
              </a:rPr>
              <a:t>own menu </a:t>
            </a:r>
            <a:endParaRPr lang="en-GB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56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Variables/Objects in 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484784"/>
            <a:ext cx="8250237" cy="4495800"/>
          </a:xfrm>
        </p:spPr>
        <p:txBody>
          <a:bodyPr/>
          <a:lstStyle/>
          <a:p>
            <a:r>
              <a:rPr lang="en-GB" sz="1800" dirty="0"/>
              <a:t>R has a wide variety of </a:t>
            </a:r>
            <a:r>
              <a:rPr lang="en-GB" sz="1800" dirty="0" smtClean="0"/>
              <a:t>modes: numerical, character, logical.</a:t>
            </a:r>
          </a:p>
          <a:p>
            <a:endParaRPr lang="en-GB" sz="1800" dirty="0"/>
          </a:p>
          <a:p>
            <a:r>
              <a:rPr lang="en-GB" sz="1800" dirty="0" smtClean="0"/>
              <a:t>R has a variety of data </a:t>
            </a:r>
            <a:r>
              <a:rPr lang="en-GB" sz="1800" dirty="0"/>
              <a:t>types including scalars, </a:t>
            </a:r>
            <a:r>
              <a:rPr lang="en-GB" sz="1800" dirty="0" smtClean="0"/>
              <a:t>vectors, </a:t>
            </a:r>
            <a:r>
              <a:rPr lang="en-GB" sz="1800" dirty="0"/>
              <a:t>matrices, data frames, and lists</a:t>
            </a:r>
            <a:r>
              <a:rPr lang="en-GB" sz="1800" dirty="0" smtClean="0"/>
              <a:t>.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800" dirty="0" smtClean="0"/>
              <a:t>Scalars are just one value: &gt; a &lt;- 3 (3 assigned to object named a)</a:t>
            </a:r>
          </a:p>
          <a:p>
            <a:endParaRPr lang="en-GB" sz="1800" dirty="0"/>
          </a:p>
          <a:p>
            <a:r>
              <a:rPr lang="en-GB" sz="1800" dirty="0" smtClean="0"/>
              <a:t>“=“ or “&lt;-” operators use to assign value to an object.</a:t>
            </a:r>
          </a:p>
          <a:p>
            <a:endParaRPr lang="en-GB" sz="1800" dirty="0"/>
          </a:p>
          <a:p>
            <a:r>
              <a:rPr lang="en-GB" sz="1800" dirty="0" smtClean="0"/>
              <a:t>In function arguments have to be </a:t>
            </a:r>
            <a:r>
              <a:rPr lang="en-GB" sz="1800" dirty="0" err="1" smtClean="0"/>
              <a:t>specfied</a:t>
            </a:r>
            <a:r>
              <a:rPr lang="en-GB" sz="1800" dirty="0" smtClean="0"/>
              <a:t> with “</a:t>
            </a:r>
            <a:r>
              <a:rPr lang="en-GB" sz="1800" dirty="0" err="1" smtClean="0"/>
              <a:t>arg_name</a:t>
            </a:r>
            <a:r>
              <a:rPr lang="en-GB" sz="1800" dirty="0" smtClean="0"/>
              <a:t> =“.</a:t>
            </a:r>
          </a:p>
          <a:p>
            <a:endParaRPr lang="en-GB" sz="1800" dirty="0"/>
          </a:p>
          <a:p>
            <a:r>
              <a:rPr lang="en-GB" sz="1800" dirty="0" smtClean="0"/>
              <a:t>Vectors, Matrices and Arrays: values stored in positions of a data structure with a certain length (vector), or length and width </a:t>
            </a:r>
            <a:r>
              <a:rPr lang="en-GB" sz="1800" dirty="0"/>
              <a:t>(matrix)</a:t>
            </a:r>
            <a:r>
              <a:rPr lang="en-GB" sz="1800" dirty="0" smtClean="0"/>
              <a:t>, or length, width and depth </a:t>
            </a:r>
            <a:r>
              <a:rPr lang="en-GB" sz="1800" dirty="0"/>
              <a:t>(</a:t>
            </a:r>
            <a:r>
              <a:rPr lang="en-GB" sz="1800" dirty="0" smtClean="0"/>
              <a:t>array).</a:t>
            </a:r>
          </a:p>
          <a:p>
            <a:endParaRPr lang="en-GB" sz="1800" dirty="0"/>
          </a:p>
          <a:p>
            <a:r>
              <a:rPr lang="en-GB" sz="1800" dirty="0" smtClean="0"/>
              <a:t>Data frame </a:t>
            </a:r>
            <a:r>
              <a:rPr lang="en-GB" sz="1800" dirty="0"/>
              <a:t>is more general than a matrix, in that different columns can have different modes (numeric, character, factor, etc.). </a:t>
            </a:r>
            <a:endParaRPr lang="en-GB" sz="1800" dirty="0" smtClean="0"/>
          </a:p>
        </p:txBody>
      </p:sp>
    </p:spTree>
    <p:extLst>
      <p:ext uri="{BB962C8B-B14F-4D97-AF65-F5344CB8AC3E}">
        <p14:creationId xmlns:p14="http://schemas.microsoft.com/office/powerpoint/2010/main" val="123853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82102"/>
            <a:ext cx="8460432" cy="40590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7544" y="594893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http://venus.ifca.unican.es/Rintro/dataStruct.html</a:t>
            </a:r>
          </a:p>
        </p:txBody>
      </p:sp>
    </p:spTree>
    <p:extLst>
      <p:ext uri="{BB962C8B-B14F-4D97-AF65-F5344CB8AC3E}">
        <p14:creationId xmlns:p14="http://schemas.microsoft.com/office/powerpoint/2010/main" val="23107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c() function in R – it’s really useful… 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c() function is combines/concatenates objects in a vector.</a:t>
            </a:r>
          </a:p>
          <a:p>
            <a:endParaRPr lang="en-GB" dirty="0"/>
          </a:p>
          <a:p>
            <a:r>
              <a:rPr lang="en-GB" dirty="0" smtClean="0"/>
              <a:t>Specifying a vector of numerical values: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</a:t>
            </a:r>
            <a:r>
              <a:rPr lang="en-GB" dirty="0" err="1" smtClean="0"/>
              <a:t>num_vec</a:t>
            </a:r>
            <a:r>
              <a:rPr lang="en-GB" dirty="0" smtClean="0"/>
              <a:t> &lt;- c(1,2,3,4,5) # store integers 1 to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</a:t>
            </a:r>
            <a:r>
              <a:rPr lang="en-GB" dirty="0" err="1" smtClean="0"/>
              <a:t>num_vec</a:t>
            </a:r>
            <a:r>
              <a:rPr lang="en-GB" dirty="0" smtClean="0"/>
              <a:t> 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num_vec2 &lt;- c(1:5) # same as above,  stores 1 to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num_vec2</a:t>
            </a:r>
          </a:p>
          <a:p>
            <a:endParaRPr lang="en-GB" dirty="0" smtClean="0"/>
          </a:p>
          <a:p>
            <a:r>
              <a:rPr lang="en-GB" dirty="0" smtClean="0"/>
              <a:t>Used for specifying multiple argument for functions/</a:t>
            </a:r>
            <a:r>
              <a:rPr lang="en-GB" dirty="0" err="1" smtClean="0"/>
              <a:t>subsetting</a:t>
            </a:r>
            <a:r>
              <a:rPr lang="en-GB" dirty="0" smtClean="0"/>
              <a:t> data: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#legend(x </a:t>
            </a:r>
            <a:r>
              <a:rPr lang="en-GB" dirty="0"/>
              <a:t>= 25,y = 110,legend = c("drug </a:t>
            </a:r>
            <a:r>
              <a:rPr lang="en-GB" dirty="0" err="1"/>
              <a:t>X","drug</a:t>
            </a:r>
            <a:r>
              <a:rPr lang="en-GB" dirty="0"/>
              <a:t> Y</a:t>
            </a:r>
            <a:r>
              <a:rPr lang="en-GB" dirty="0" smtClean="0"/>
              <a:t>"))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# plot a legend on a graph with two names (not executed)</a:t>
            </a:r>
          </a:p>
          <a:p>
            <a:pPr marL="0" indent="0">
              <a:buNone/>
            </a:pPr>
            <a:r>
              <a:rPr lang="en-GB" dirty="0" smtClean="0"/>
              <a:t>	 </a:t>
            </a:r>
            <a:r>
              <a:rPr lang="en-GB" dirty="0"/>
              <a:t>&gt; </a:t>
            </a:r>
            <a:r>
              <a:rPr lang="en-GB" dirty="0" err="1"/>
              <a:t>num_vec</a:t>
            </a:r>
            <a:r>
              <a:rPr lang="en-GB" dirty="0"/>
              <a:t>[c(1,5</a:t>
            </a:r>
            <a:r>
              <a:rPr lang="en-GB" dirty="0" smtClean="0"/>
              <a:t>)] # get first and fifth element of </a:t>
            </a:r>
            <a:r>
              <a:rPr lang="en-GB" dirty="0" err="1" smtClean="0"/>
              <a:t>num_vec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77315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60" r="45445"/>
          <a:stretch/>
        </p:blipFill>
        <p:spPr bwMode="auto">
          <a:xfrm>
            <a:off x="899592" y="1772816"/>
            <a:ext cx="7098224" cy="366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1298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Numerical Operations in 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 can perform numerical operations on scalar, vector, matrix and </a:t>
            </a:r>
            <a:r>
              <a:rPr lang="en-GB" dirty="0" err="1" smtClean="0"/>
              <a:t>dataframe</a:t>
            </a:r>
            <a:r>
              <a:rPr lang="en-GB" dirty="0"/>
              <a:t> </a:t>
            </a:r>
            <a:r>
              <a:rPr lang="en-GB" dirty="0" smtClean="0"/>
              <a:t>objects: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</a:t>
            </a:r>
            <a:r>
              <a:rPr lang="en-GB" dirty="0"/>
              <a:t> &gt; a &lt;- 3; b &lt;- 5 # scalars 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</a:t>
            </a:r>
            <a:r>
              <a:rPr lang="en-GB" dirty="0" err="1"/>
              <a:t>i</a:t>
            </a:r>
            <a:r>
              <a:rPr lang="en-GB" dirty="0"/>
              <a:t> &lt;- c(1,2,3) # </a:t>
            </a:r>
            <a:r>
              <a:rPr lang="en-GB" dirty="0" smtClean="0"/>
              <a:t>vector</a:t>
            </a:r>
          </a:p>
          <a:p>
            <a:endParaRPr lang="en-GB" dirty="0" smtClean="0"/>
          </a:p>
          <a:p>
            <a:r>
              <a:rPr lang="en-GB" dirty="0" smtClean="0"/>
              <a:t>Add together scalar objects and assign to “</a:t>
            </a:r>
            <a:r>
              <a:rPr lang="en-GB" dirty="0" err="1" smtClean="0"/>
              <a:t>sum_ab</a:t>
            </a:r>
            <a:r>
              <a:rPr lang="en-GB" dirty="0" smtClean="0"/>
              <a:t>” object:</a:t>
            </a:r>
          </a:p>
          <a:p>
            <a:pPr marL="0" indent="0">
              <a:buNone/>
            </a:pPr>
            <a:r>
              <a:rPr lang="en-GB" dirty="0" smtClean="0"/>
              <a:t>	&gt; </a:t>
            </a:r>
            <a:r>
              <a:rPr lang="en-GB" dirty="0" err="1"/>
              <a:t>sum_ab</a:t>
            </a:r>
            <a:r>
              <a:rPr lang="en-GB" dirty="0"/>
              <a:t> &lt;- a +b &gt; </a:t>
            </a:r>
            <a:r>
              <a:rPr lang="en-GB" dirty="0" err="1" smtClean="0"/>
              <a:t>sum_ab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	&gt; </a:t>
            </a:r>
            <a:r>
              <a:rPr lang="en-GB" dirty="0" err="1" smtClean="0"/>
              <a:t>sum_ab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Multiply all elements of vector </a:t>
            </a:r>
            <a:r>
              <a:rPr lang="en-GB" dirty="0" err="1" smtClean="0"/>
              <a:t>i</a:t>
            </a:r>
            <a:r>
              <a:rPr lang="en-GB" dirty="0" smtClean="0"/>
              <a:t> by 3:</a:t>
            </a:r>
          </a:p>
          <a:p>
            <a:pPr marL="0" indent="0">
              <a:buNone/>
            </a:pPr>
            <a:r>
              <a:rPr lang="en-GB" dirty="0" smtClean="0"/>
              <a:t>	&gt; </a:t>
            </a:r>
            <a:r>
              <a:rPr lang="en-GB" dirty="0" err="1"/>
              <a:t>triple_i</a:t>
            </a:r>
            <a:r>
              <a:rPr lang="en-GB" dirty="0"/>
              <a:t> &lt;- </a:t>
            </a:r>
            <a:r>
              <a:rPr lang="en-GB" dirty="0" err="1"/>
              <a:t>i</a:t>
            </a:r>
            <a:r>
              <a:rPr lang="en-GB" dirty="0"/>
              <a:t>*3</a:t>
            </a:r>
          </a:p>
          <a:p>
            <a:pPr marL="0" indent="0">
              <a:buNone/>
            </a:pPr>
            <a:r>
              <a:rPr lang="en-GB" dirty="0" smtClean="0"/>
              <a:t>	&gt; </a:t>
            </a:r>
            <a:r>
              <a:rPr lang="en-GB" dirty="0" err="1"/>
              <a:t>triple_i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067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36" r="45802"/>
          <a:stretch/>
        </p:blipFill>
        <p:spPr bwMode="auto">
          <a:xfrm>
            <a:off x="1691680" y="1844824"/>
            <a:ext cx="7051729" cy="3679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381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976228" y="1844824"/>
            <a:ext cx="5044044" cy="3947400"/>
            <a:chOff x="1976228" y="1667254"/>
            <a:chExt cx="5044044" cy="3947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1700808"/>
              <a:ext cx="5040560" cy="391384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" name="Rectangle 5"/>
            <p:cNvSpPr/>
            <p:nvPr/>
          </p:nvSpPr>
          <p:spPr bwMode="auto">
            <a:xfrm>
              <a:off x="1976228" y="1667254"/>
              <a:ext cx="5040560" cy="3913846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 smtClean="0"/>
              <a:t>R: Why </a:t>
            </a:r>
            <a:r>
              <a:rPr lang="en-GB" sz="2000" dirty="0"/>
              <a:t>use it?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Free – you don’t need a licence.</a:t>
            </a:r>
          </a:p>
          <a:p>
            <a:endParaRPr lang="en-GB" dirty="0" smtClean="0"/>
          </a:p>
          <a:p>
            <a:r>
              <a:rPr lang="en-GB" dirty="0" smtClean="0"/>
              <a:t>Statistical methods and graphics are beyond ‘point and click’ packages e.g. excel, SPSS.</a:t>
            </a:r>
          </a:p>
          <a:p>
            <a:endParaRPr lang="en-GB" dirty="0" smtClean="0"/>
          </a:p>
          <a:p>
            <a:r>
              <a:rPr lang="en-GB" dirty="0" smtClean="0"/>
              <a:t>You </a:t>
            </a:r>
            <a:r>
              <a:rPr lang="en-GB" dirty="0"/>
              <a:t>can save a series </a:t>
            </a:r>
            <a:r>
              <a:rPr lang="en-GB" dirty="0" smtClean="0"/>
              <a:t>of commands </a:t>
            </a:r>
            <a:r>
              <a:rPr lang="en-GB" dirty="0"/>
              <a:t>as </a:t>
            </a:r>
            <a:r>
              <a:rPr lang="en-GB" dirty="0" smtClean="0"/>
              <a:t>a R </a:t>
            </a:r>
            <a:r>
              <a:rPr lang="en-GB" dirty="0"/>
              <a:t>script and re-use it multiple times, or modify it if the data </a:t>
            </a:r>
            <a:r>
              <a:rPr lang="en-GB" dirty="0" smtClean="0"/>
              <a:t>changes.</a:t>
            </a:r>
          </a:p>
          <a:p>
            <a:endParaRPr lang="en-GB" dirty="0" smtClean="0"/>
          </a:p>
          <a:p>
            <a:r>
              <a:rPr lang="en-GB" dirty="0" smtClean="0"/>
              <a:t>Your R scripts are transferable to different computers/operating systems (after changing file paths).</a:t>
            </a:r>
          </a:p>
          <a:p>
            <a:endParaRPr lang="en-GB" dirty="0" smtClean="0"/>
          </a:p>
          <a:p>
            <a:r>
              <a:rPr lang="en-GB" dirty="0" smtClean="0"/>
              <a:t>Excellent </a:t>
            </a:r>
            <a:r>
              <a:rPr lang="en-GB" dirty="0"/>
              <a:t>for making high quality (‘publication-quality’) plots and graphics to present your data (</a:t>
            </a:r>
            <a:r>
              <a:rPr lang="en-GB" dirty="0" smtClean="0"/>
              <a:t>as well </a:t>
            </a:r>
            <a:r>
              <a:rPr lang="en-GB" dirty="0"/>
              <a:t>as quick plots to explore and get a feel for your data</a:t>
            </a:r>
            <a:r>
              <a:rPr lang="en-GB" dirty="0" smtClean="0"/>
              <a:t>).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164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32" r="45623"/>
          <a:stretch/>
        </p:blipFill>
        <p:spPr bwMode="auto">
          <a:xfrm>
            <a:off x="2339751" y="4149080"/>
            <a:ext cx="4383985" cy="225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877" y="1556792"/>
            <a:ext cx="8250237" cy="4495800"/>
          </a:xfrm>
        </p:spPr>
        <p:txBody>
          <a:bodyPr/>
          <a:lstStyle/>
          <a:p>
            <a:r>
              <a:rPr lang="en-GB" dirty="0"/>
              <a:t>In R, you can load data from an external </a:t>
            </a:r>
            <a:r>
              <a:rPr lang="en-GB" dirty="0" smtClean="0"/>
              <a:t>file (later), </a:t>
            </a:r>
            <a:r>
              <a:rPr lang="en-GB" dirty="0"/>
              <a:t>but you can also create ‘objects’ (that hold different kinds of data) directly. 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Make </a:t>
            </a:r>
            <a:r>
              <a:rPr lang="en-GB" dirty="0"/>
              <a:t>3 objects (called “</a:t>
            </a:r>
            <a:r>
              <a:rPr lang="en-GB" dirty="0" err="1"/>
              <a:t>object_x</a:t>
            </a:r>
            <a:r>
              <a:rPr lang="en-GB" dirty="0"/>
              <a:t>”, y and z) in the R environment via command line console:</a:t>
            </a:r>
          </a:p>
          <a:p>
            <a:pPr marL="0" indent="0">
              <a:buNone/>
            </a:pPr>
            <a:r>
              <a:rPr lang="en-GB" dirty="0"/>
              <a:t>	&gt; </a:t>
            </a:r>
            <a:r>
              <a:rPr lang="en-GB" dirty="0" err="1"/>
              <a:t>object_x</a:t>
            </a:r>
            <a:r>
              <a:rPr lang="en-GB" dirty="0"/>
              <a:t> = c(1, 2, 3, 4, 5)</a:t>
            </a:r>
          </a:p>
          <a:p>
            <a:pPr marL="0" indent="0">
              <a:buNone/>
            </a:pPr>
            <a:r>
              <a:rPr lang="en-GB" dirty="0"/>
              <a:t>	&gt; </a:t>
            </a:r>
            <a:r>
              <a:rPr lang="en-GB" dirty="0" err="1"/>
              <a:t>object_y</a:t>
            </a:r>
            <a:r>
              <a:rPr lang="en-GB" dirty="0"/>
              <a:t> = c(10, 9, 8, 7, 6)</a:t>
            </a:r>
          </a:p>
          <a:p>
            <a:pPr marL="0" indent="0">
              <a:buNone/>
            </a:pPr>
            <a:r>
              <a:rPr lang="en-GB" dirty="0"/>
              <a:t>	&gt; </a:t>
            </a:r>
            <a:r>
              <a:rPr lang="en-GB" dirty="0" err="1"/>
              <a:t>object_z</a:t>
            </a:r>
            <a:r>
              <a:rPr lang="en-GB" dirty="0"/>
              <a:t> = c(“a”, “list”, “of ”, “words</a:t>
            </a:r>
            <a:r>
              <a:rPr lang="en-GB" dirty="0" smtClean="0"/>
              <a:t>”)	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2964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List available objects:</a:t>
            </a:r>
          </a:p>
          <a:p>
            <a:pPr marL="0" indent="0">
              <a:buNone/>
            </a:pPr>
            <a:r>
              <a:rPr lang="en-GB" dirty="0"/>
              <a:t>	&gt; ls</a:t>
            </a:r>
            <a:r>
              <a:rPr lang="en-GB" dirty="0" smtClean="0"/>
              <a:t>()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Interrogate </a:t>
            </a:r>
            <a:r>
              <a:rPr lang="en-GB" dirty="0"/>
              <a:t>the structure and summarise the data in the objects</a:t>
            </a:r>
            <a:r>
              <a:rPr lang="en-GB" dirty="0" smtClean="0"/>
              <a:t>:</a:t>
            </a:r>
          </a:p>
          <a:p>
            <a:pPr marL="0" indent="0">
              <a:buNone/>
            </a:pPr>
            <a:r>
              <a:rPr lang="en-GB" dirty="0" smtClean="0"/>
              <a:t>	&gt; </a:t>
            </a:r>
            <a:r>
              <a:rPr lang="en-GB" dirty="0" err="1" smtClean="0"/>
              <a:t>str</a:t>
            </a:r>
            <a:r>
              <a:rPr lang="en-GB" dirty="0" smtClean="0"/>
              <a:t>(</a:t>
            </a:r>
            <a:r>
              <a:rPr lang="en-GB" dirty="0" err="1" smtClean="0"/>
              <a:t>object_x</a:t>
            </a:r>
            <a:r>
              <a:rPr lang="en-GB" dirty="0" smtClean="0"/>
              <a:t>)</a:t>
            </a:r>
          </a:p>
          <a:p>
            <a:pPr marL="0" indent="0">
              <a:buNone/>
            </a:pPr>
            <a:r>
              <a:rPr lang="en-GB" dirty="0" smtClean="0"/>
              <a:t> 	&gt; </a:t>
            </a:r>
            <a:r>
              <a:rPr lang="en-GB" dirty="0" err="1" smtClean="0"/>
              <a:t>str</a:t>
            </a:r>
            <a:r>
              <a:rPr lang="en-GB" dirty="0" smtClean="0"/>
              <a:t>(</a:t>
            </a:r>
            <a:r>
              <a:rPr lang="en-GB" dirty="0" err="1" smtClean="0"/>
              <a:t>object_y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 smtClean="0"/>
              <a:t>	&gt; </a:t>
            </a:r>
            <a:r>
              <a:rPr lang="en-GB" dirty="0" err="1" smtClean="0"/>
              <a:t>str</a:t>
            </a:r>
            <a:r>
              <a:rPr lang="en-GB" dirty="0" smtClean="0"/>
              <a:t>(</a:t>
            </a:r>
            <a:r>
              <a:rPr lang="en-GB" dirty="0" err="1" smtClean="0"/>
              <a:t>object_z</a:t>
            </a:r>
            <a:r>
              <a:rPr lang="en-GB" dirty="0"/>
              <a:t>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30" r="45564"/>
          <a:stretch/>
        </p:blipFill>
        <p:spPr bwMode="auto">
          <a:xfrm>
            <a:off x="3279125" y="3324494"/>
            <a:ext cx="5850591" cy="2988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38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4" y="1556791"/>
            <a:ext cx="9130866" cy="486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4914141" y="2068125"/>
            <a:ext cx="1512168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 flipH="1">
            <a:off x="4578567" y="2290684"/>
            <a:ext cx="335574" cy="78555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539552" y="3076236"/>
            <a:ext cx="4543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Created objects also listed in “Environment”</a:t>
            </a:r>
          </a:p>
          <a:p>
            <a:r>
              <a:rPr lang="en-GB" sz="1600" b="1" dirty="0" smtClean="0">
                <a:solidFill>
                  <a:srgbClr val="FF0000"/>
                </a:solidFill>
              </a:rPr>
              <a:t>window, as is their structure…</a:t>
            </a:r>
            <a:endParaRPr lang="en-GB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25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GB" dirty="0" smtClean="0"/>
              <a:t>ummary statistics for </a:t>
            </a:r>
            <a:r>
              <a:rPr lang="en-GB" dirty="0"/>
              <a:t>each </a:t>
            </a:r>
            <a:r>
              <a:rPr lang="en-GB" dirty="0" smtClean="0"/>
              <a:t>object (dependent on variable type/mode):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	&gt; summary(</a:t>
            </a:r>
            <a:r>
              <a:rPr lang="en-GB" dirty="0" err="1" smtClean="0"/>
              <a:t>object_x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summary(</a:t>
            </a:r>
            <a:r>
              <a:rPr lang="en-GB" dirty="0" err="1" smtClean="0"/>
              <a:t>object_y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 smtClean="0"/>
              <a:t>	&gt; summary(</a:t>
            </a:r>
            <a:r>
              <a:rPr lang="en-GB" dirty="0" err="1" smtClean="0"/>
              <a:t>object_z</a:t>
            </a:r>
            <a:r>
              <a:rPr lang="en-GB" dirty="0" smtClean="0"/>
              <a:t>)</a:t>
            </a:r>
          </a:p>
          <a:p>
            <a:endParaRPr lang="en-GB" dirty="0" smtClean="0"/>
          </a:p>
          <a:p>
            <a:r>
              <a:rPr lang="en-GB" dirty="0" smtClean="0"/>
              <a:t>No equivalent “button” in </a:t>
            </a:r>
            <a:r>
              <a:rPr lang="en-GB" dirty="0" err="1" smtClean="0"/>
              <a:t>Rstudio</a:t>
            </a:r>
            <a:r>
              <a:rPr lang="en-GB" dirty="0" smtClean="0"/>
              <a:t>…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36" r="45564"/>
          <a:stretch/>
        </p:blipFill>
        <p:spPr bwMode="auto">
          <a:xfrm>
            <a:off x="1907705" y="4005064"/>
            <a:ext cx="4536504" cy="2356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34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Other useful functions for interrogating data: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mean(); </a:t>
            </a:r>
            <a:r>
              <a:rPr lang="en-GB" dirty="0" err="1" smtClean="0"/>
              <a:t>sd</a:t>
            </a:r>
            <a:r>
              <a:rPr lang="en-GB" dirty="0" smtClean="0"/>
              <a:t>()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median(); quantile()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dim(); length()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143" y="3789040"/>
            <a:ext cx="4195049" cy="242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021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Accessing specific elements in a vector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Square brackets indicate position in the a vector: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vec</a:t>
            </a:r>
            <a:r>
              <a:rPr lang="en-GB" dirty="0" smtClean="0"/>
              <a:t>[n] is the nth element in vector </a:t>
            </a:r>
            <a:r>
              <a:rPr lang="en-GB" dirty="0" err="1" smtClean="0"/>
              <a:t>vec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Can save specific elements of vectors to other vectors:</a:t>
            </a:r>
          </a:p>
          <a:p>
            <a:pPr marL="0" indent="0">
              <a:buNone/>
            </a:pPr>
            <a:r>
              <a:rPr lang="en-GB" dirty="0" smtClean="0"/>
              <a:t>	object_z2 </a:t>
            </a:r>
            <a:r>
              <a:rPr lang="en-GB" dirty="0"/>
              <a:t>&lt;- </a:t>
            </a:r>
            <a:r>
              <a:rPr lang="en-GB" dirty="0" err="1"/>
              <a:t>object_z</a:t>
            </a:r>
            <a:r>
              <a:rPr lang="en-GB" dirty="0"/>
              <a:t>[2</a:t>
            </a:r>
            <a:r>
              <a:rPr lang="en-GB" dirty="0" smtClean="0"/>
              <a:t>] # save element 2 </a:t>
            </a:r>
            <a:r>
              <a:rPr lang="en-GB" dirty="0" err="1" smtClean="0"/>
              <a:t>object_z</a:t>
            </a:r>
            <a:r>
              <a:rPr lang="en-GB" dirty="0"/>
              <a:t> </a:t>
            </a:r>
            <a:r>
              <a:rPr lang="en-GB" dirty="0" smtClean="0"/>
              <a:t>to 				   # object_z2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	object_z2</a:t>
            </a:r>
          </a:p>
          <a:p>
            <a:r>
              <a:rPr lang="en-GB" dirty="0" smtClean="0"/>
              <a:t>A range </a:t>
            </a:r>
            <a:r>
              <a:rPr lang="en-GB" dirty="0"/>
              <a:t>of elements in an </a:t>
            </a:r>
            <a:r>
              <a:rPr lang="en-GB" dirty="0" smtClean="0"/>
              <a:t>object can be accessed: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	</a:t>
            </a:r>
            <a:r>
              <a:rPr lang="en-GB" dirty="0" err="1" smtClean="0"/>
              <a:t>object_z</a:t>
            </a:r>
            <a:r>
              <a:rPr lang="en-GB" dirty="0" smtClean="0"/>
              <a:t>[2:3] # elements 2 to 3 of vector </a:t>
            </a:r>
            <a:r>
              <a:rPr lang="en-GB" dirty="0" err="1"/>
              <a:t>object_z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4314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Plotting Objects…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Plot two numerical objects (</a:t>
            </a:r>
            <a:r>
              <a:rPr lang="en-GB" dirty="0" err="1" smtClean="0"/>
              <a:t>object_x</a:t>
            </a:r>
            <a:r>
              <a:rPr lang="en-GB" dirty="0" smtClean="0"/>
              <a:t> and </a:t>
            </a:r>
            <a:r>
              <a:rPr lang="en-GB" dirty="0" err="1" smtClean="0"/>
              <a:t>object_y</a:t>
            </a:r>
            <a:r>
              <a:rPr lang="en-GB" dirty="0" smtClean="0"/>
              <a:t>)</a:t>
            </a:r>
          </a:p>
          <a:p>
            <a:pPr marL="0" indent="0">
              <a:buNone/>
            </a:pPr>
            <a:r>
              <a:rPr lang="en-GB" dirty="0" smtClean="0"/>
              <a:t>	&gt; </a:t>
            </a:r>
            <a:r>
              <a:rPr lang="en-GB" dirty="0"/>
              <a:t>plot(x=</a:t>
            </a:r>
            <a:r>
              <a:rPr lang="en-GB" dirty="0" err="1"/>
              <a:t>object_x</a:t>
            </a:r>
            <a:r>
              <a:rPr lang="en-GB" dirty="0"/>
              <a:t>, y=</a:t>
            </a:r>
            <a:r>
              <a:rPr lang="en-GB" dirty="0" err="1"/>
              <a:t>object_y,main</a:t>
            </a:r>
            <a:r>
              <a:rPr lang="en-GB" dirty="0"/>
              <a:t> = "Y against X",</a:t>
            </a:r>
            <a:r>
              <a:rPr lang="en-GB" dirty="0" err="1"/>
              <a:t>xlab</a:t>
            </a:r>
            <a:r>
              <a:rPr lang="en-GB" dirty="0"/>
              <a:t> = </a:t>
            </a:r>
            <a:r>
              <a:rPr lang="en-GB" dirty="0" smtClean="0"/>
              <a:t>	"</a:t>
            </a:r>
            <a:r>
              <a:rPr lang="en-GB" dirty="0"/>
              <a:t>x value",</a:t>
            </a:r>
            <a:r>
              <a:rPr lang="en-GB" dirty="0" err="1"/>
              <a:t>ylab</a:t>
            </a:r>
            <a:r>
              <a:rPr lang="en-GB" dirty="0"/>
              <a:t> = "y </a:t>
            </a:r>
            <a:r>
              <a:rPr lang="en-GB" dirty="0" err="1" smtClean="0"/>
              <a:t>value“,type</a:t>
            </a:r>
            <a:r>
              <a:rPr lang="en-GB" dirty="0" smtClean="0"/>
              <a:t>=“b”)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We added a title and x and y axis labels.</a:t>
            </a:r>
          </a:p>
          <a:p>
            <a:endParaRPr lang="en-GB" dirty="0"/>
          </a:p>
          <a:p>
            <a:r>
              <a:rPr lang="en-GB" dirty="0" smtClean="0"/>
              <a:t>Also specified that we would like to plot both lines and points. Default point type (circle, no fill).</a:t>
            </a:r>
          </a:p>
          <a:p>
            <a:endParaRPr lang="en-GB" dirty="0"/>
          </a:p>
          <a:p>
            <a:r>
              <a:rPr lang="en-GB" dirty="0" smtClean="0"/>
              <a:t>Default colour is black.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948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8" y="1484784"/>
            <a:ext cx="8917517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205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1b: Creating datasets: via Excel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data set and save as CSV file: Drug active vs. Dosage.</a:t>
            </a:r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36" b="53287"/>
          <a:stretch/>
        </p:blipFill>
        <p:spPr bwMode="auto">
          <a:xfrm>
            <a:off x="251520" y="2636912"/>
            <a:ext cx="3781586" cy="3239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636912"/>
            <a:ext cx="4609036" cy="3239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5080619" y="5013176"/>
            <a:ext cx="1512168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960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Reading in created datasets…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250237" cy="4495800"/>
          </a:xfrm>
        </p:spPr>
        <p:txBody>
          <a:bodyPr/>
          <a:lstStyle/>
          <a:p>
            <a:r>
              <a:rPr lang="en-GB" sz="1800" dirty="0" smtClean="0"/>
              <a:t>Files can be read into a </a:t>
            </a:r>
            <a:r>
              <a:rPr lang="en-GB" sz="1800" dirty="0" err="1" smtClean="0"/>
              <a:t>dataframe</a:t>
            </a:r>
            <a:r>
              <a:rPr lang="en-GB" sz="1800" dirty="0" smtClean="0"/>
              <a:t> object.</a:t>
            </a:r>
          </a:p>
          <a:p>
            <a:endParaRPr lang="en-GB" sz="1800" dirty="0" smtClean="0"/>
          </a:p>
          <a:p>
            <a:r>
              <a:rPr lang="en-GB" sz="1800" dirty="0" smtClean="0"/>
              <a:t>A </a:t>
            </a:r>
            <a:r>
              <a:rPr lang="en-GB" sz="1800" dirty="0" err="1" smtClean="0"/>
              <a:t>dataframe</a:t>
            </a:r>
            <a:r>
              <a:rPr lang="en-GB" sz="1800" dirty="0" smtClean="0"/>
              <a:t> is a two-dimensional objects where rows are a individual data entry and columns can be any type of vector (numeric, character) representing the properties of that data point…</a:t>
            </a:r>
          </a:p>
          <a:p>
            <a:pPr marL="0" indent="0">
              <a:buNone/>
            </a:pPr>
            <a:endParaRPr lang="en-GB" sz="1800" dirty="0" smtClean="0"/>
          </a:p>
          <a:p>
            <a:r>
              <a:rPr lang="en-GB" sz="1800" dirty="0" smtClean="0"/>
              <a:t>Check location and read in drug_data.csv into </a:t>
            </a:r>
            <a:r>
              <a:rPr lang="en-GB" sz="1800" dirty="0" err="1" smtClean="0"/>
              <a:t>dataframe</a:t>
            </a:r>
            <a:r>
              <a:rPr lang="en-GB" sz="1800" dirty="0" smtClean="0"/>
              <a:t>:</a:t>
            </a:r>
          </a:p>
          <a:p>
            <a:pPr marL="0" indent="0">
              <a:buNone/>
            </a:pPr>
            <a:r>
              <a:rPr lang="en-GB" sz="1800" dirty="0" smtClean="0"/>
              <a:t>	&gt; </a:t>
            </a:r>
            <a:r>
              <a:rPr lang="en-GB" sz="1800" dirty="0" err="1" smtClean="0"/>
              <a:t>getwd</a:t>
            </a:r>
            <a:r>
              <a:rPr lang="en-GB" sz="1800" dirty="0" smtClean="0"/>
              <a:t>()</a:t>
            </a:r>
          </a:p>
          <a:p>
            <a:pPr marL="0" indent="0">
              <a:buNone/>
            </a:pPr>
            <a:r>
              <a:rPr lang="en-GB" sz="1800" dirty="0" smtClean="0"/>
              <a:t>	&gt; </a:t>
            </a:r>
            <a:r>
              <a:rPr lang="en-GB" sz="1800" dirty="0" err="1" smtClean="0"/>
              <a:t>drug_data_df</a:t>
            </a:r>
            <a:r>
              <a:rPr lang="en-GB" sz="1800" dirty="0" smtClean="0"/>
              <a:t> </a:t>
            </a:r>
            <a:r>
              <a:rPr lang="en-GB" sz="1800" dirty="0"/>
              <a:t>&lt;- </a:t>
            </a:r>
            <a:r>
              <a:rPr lang="en-GB" sz="1800" dirty="0" err="1"/>
              <a:t>read.table</a:t>
            </a:r>
            <a:r>
              <a:rPr lang="en-GB" sz="1800" dirty="0"/>
              <a:t>(file = "</a:t>
            </a:r>
            <a:r>
              <a:rPr lang="en-GB" sz="1800" dirty="0" err="1"/>
              <a:t>drug_data.csv",header</a:t>
            </a:r>
            <a:r>
              <a:rPr lang="en-GB" sz="1800" dirty="0"/>
              <a:t> </a:t>
            </a:r>
            <a:r>
              <a:rPr lang="en-GB" sz="1800" dirty="0" smtClean="0"/>
              <a:t>	=T,</a:t>
            </a:r>
          </a:p>
          <a:p>
            <a:pPr marL="0" indent="0">
              <a:buNone/>
            </a:pPr>
            <a:r>
              <a:rPr lang="en-GB" sz="1800" dirty="0"/>
              <a:t>	 </a:t>
            </a:r>
            <a:r>
              <a:rPr lang="en-GB" sz="1800" dirty="0" smtClean="0"/>
              <a:t>   </a:t>
            </a:r>
            <a:r>
              <a:rPr lang="en-GB" sz="1800" dirty="0" err="1" smtClean="0"/>
              <a:t>sep</a:t>
            </a:r>
            <a:r>
              <a:rPr lang="en-GB" sz="1800" dirty="0" smtClean="0"/>
              <a:t> </a:t>
            </a:r>
            <a:r>
              <a:rPr lang="en-GB" sz="1800" dirty="0"/>
              <a:t>= </a:t>
            </a:r>
            <a:r>
              <a:rPr lang="en-GB" sz="1800" dirty="0" smtClean="0"/>
              <a:t>",")</a:t>
            </a:r>
          </a:p>
          <a:p>
            <a:endParaRPr lang="en-GB" sz="1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77" r="54141" b="33172"/>
          <a:stretch/>
        </p:blipFill>
        <p:spPr bwMode="auto">
          <a:xfrm>
            <a:off x="1711217" y="4937193"/>
            <a:ext cx="5966847" cy="128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21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44824"/>
            <a:ext cx="5048250" cy="395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Outline of The Course</a:t>
            </a:r>
            <a:endParaRPr lang="en-GB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Downloading R and R studio.</a:t>
            </a:r>
          </a:p>
          <a:p>
            <a:endParaRPr lang="en-GB" dirty="0" smtClean="0"/>
          </a:p>
          <a:p>
            <a:r>
              <a:rPr lang="en-GB" dirty="0" smtClean="0"/>
              <a:t>CRAN repositories.</a:t>
            </a:r>
          </a:p>
          <a:p>
            <a:endParaRPr lang="en-GB" dirty="0" smtClean="0"/>
          </a:p>
          <a:p>
            <a:r>
              <a:rPr lang="en-GB" dirty="0" smtClean="0"/>
              <a:t>Exercise 1: Creating datasets, reading in datasets in and exploring.</a:t>
            </a:r>
          </a:p>
          <a:p>
            <a:endParaRPr lang="en-GB" dirty="0"/>
          </a:p>
          <a:p>
            <a:r>
              <a:rPr lang="en-GB" dirty="0" smtClean="0"/>
              <a:t>Exercise 2: Reading and manipulating in a complex dataset.</a:t>
            </a:r>
          </a:p>
          <a:p>
            <a:endParaRPr lang="en-GB" dirty="0"/>
          </a:p>
          <a:p>
            <a:r>
              <a:rPr lang="en-GB" dirty="0"/>
              <a:t>Exercise 3</a:t>
            </a:r>
            <a:r>
              <a:rPr lang="en-GB" dirty="0" smtClean="0"/>
              <a:t>: Data </a:t>
            </a:r>
            <a:r>
              <a:rPr lang="en-GB" dirty="0"/>
              <a:t>exploration and </a:t>
            </a:r>
            <a:r>
              <a:rPr lang="en-GB" dirty="0" smtClean="0"/>
              <a:t>plotting.</a:t>
            </a:r>
          </a:p>
        </p:txBody>
      </p:sp>
    </p:spTree>
    <p:extLst>
      <p:ext uri="{BB962C8B-B14F-4D97-AF65-F5344CB8AC3E}">
        <p14:creationId xmlns:p14="http://schemas.microsoft.com/office/powerpoint/2010/main" val="332706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Writing out a dataset.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Some times you would like to write out data that you have manipulated or just make a copy.</a:t>
            </a:r>
          </a:p>
          <a:p>
            <a:endParaRPr lang="en-GB" dirty="0"/>
          </a:p>
          <a:p>
            <a:r>
              <a:rPr lang="en-GB" dirty="0" smtClean="0"/>
              <a:t>You write out data frames as CSV or Tab delimited files easily in R.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</a:t>
            </a:r>
            <a:r>
              <a:rPr lang="en-GB" dirty="0" err="1" smtClean="0"/>
              <a:t>write.table</a:t>
            </a:r>
            <a:r>
              <a:rPr lang="en-GB" dirty="0" smtClean="0"/>
              <a:t>(x=</a:t>
            </a:r>
            <a:r>
              <a:rPr lang="en-GB" dirty="0"/>
              <a:t> </a:t>
            </a:r>
            <a:r>
              <a:rPr lang="en-GB" dirty="0" err="1"/>
              <a:t>drug_data_df</a:t>
            </a:r>
            <a:r>
              <a:rPr lang="en-GB" dirty="0"/>
              <a:t> </a:t>
            </a:r>
            <a:r>
              <a:rPr lang="en-GB" dirty="0" smtClean="0"/>
              <a:t>,file=“drug_data_copy.csv”, 	</a:t>
            </a:r>
            <a:r>
              <a:rPr lang="en-GB" dirty="0" err="1" smtClean="0"/>
              <a:t>sep</a:t>
            </a:r>
            <a:r>
              <a:rPr lang="en-GB" dirty="0" smtClean="0"/>
              <a:t>=“,”,</a:t>
            </a:r>
            <a:r>
              <a:rPr lang="en-GB" dirty="0" err="1" smtClean="0"/>
              <a:t>col.names</a:t>
            </a:r>
            <a:r>
              <a:rPr lang="en-GB" dirty="0" smtClean="0"/>
              <a:t>=</a:t>
            </a:r>
            <a:r>
              <a:rPr lang="en-GB" dirty="0" err="1" smtClean="0"/>
              <a:t>T,row.names</a:t>
            </a:r>
            <a:r>
              <a:rPr lang="en-GB" dirty="0" smtClean="0"/>
              <a:t>=F) # write out CSV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	&gt; </a:t>
            </a:r>
            <a:r>
              <a:rPr lang="en-GB" dirty="0" err="1"/>
              <a:t>write.table</a:t>
            </a:r>
            <a:r>
              <a:rPr lang="en-GB" dirty="0"/>
              <a:t>(x= </a:t>
            </a:r>
            <a:r>
              <a:rPr lang="en-GB" dirty="0" err="1"/>
              <a:t>drug_data_df</a:t>
            </a:r>
            <a:r>
              <a:rPr lang="en-GB" dirty="0"/>
              <a:t> ,file=“</a:t>
            </a:r>
            <a:r>
              <a:rPr lang="en-GB" dirty="0" smtClean="0"/>
              <a:t>drug_data_copy.txt”, 	</a:t>
            </a:r>
            <a:r>
              <a:rPr lang="en-GB" dirty="0" err="1" smtClean="0"/>
              <a:t>sep</a:t>
            </a:r>
            <a:r>
              <a:rPr lang="en-GB" dirty="0" smtClean="0"/>
              <a:t>=“\t”,</a:t>
            </a:r>
            <a:r>
              <a:rPr lang="en-GB" dirty="0" err="1"/>
              <a:t>col.names</a:t>
            </a:r>
            <a:r>
              <a:rPr lang="en-GB" dirty="0"/>
              <a:t>=</a:t>
            </a:r>
            <a:r>
              <a:rPr lang="en-GB" dirty="0" err="1"/>
              <a:t>T,row.names</a:t>
            </a:r>
            <a:r>
              <a:rPr lang="en-GB" dirty="0"/>
              <a:t>=F) # write out </a:t>
            </a:r>
            <a:r>
              <a:rPr lang="en-GB" dirty="0" smtClean="0"/>
              <a:t>tab 						          # delimited file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709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56" r="45712"/>
          <a:stretch/>
        </p:blipFill>
        <p:spPr bwMode="auto">
          <a:xfrm>
            <a:off x="0" y="1412403"/>
            <a:ext cx="5004048" cy="254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00" y="3068960"/>
            <a:ext cx="6204334" cy="3306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443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Examine </a:t>
            </a:r>
            <a:r>
              <a:rPr lang="en-GB" dirty="0" err="1" smtClean="0"/>
              <a:t>dataframe</a:t>
            </a:r>
            <a:r>
              <a:rPr lang="en-GB" dirty="0" smtClean="0"/>
              <a:t> just loaded: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</a:t>
            </a:r>
            <a:r>
              <a:rPr lang="en-GB" dirty="0" err="1" smtClean="0"/>
              <a:t>str</a:t>
            </a:r>
            <a:r>
              <a:rPr lang="en-GB" dirty="0" smtClean="0"/>
              <a:t>(</a:t>
            </a:r>
            <a:r>
              <a:rPr lang="en-GB" dirty="0" err="1" smtClean="0"/>
              <a:t>drug_data_df</a:t>
            </a:r>
            <a:r>
              <a:rPr lang="en-GB" dirty="0" smtClean="0"/>
              <a:t>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summary(</a:t>
            </a:r>
            <a:r>
              <a:rPr lang="en-GB" dirty="0" err="1" smtClean="0"/>
              <a:t>drug_data_df</a:t>
            </a:r>
            <a:r>
              <a:rPr lang="en-GB" dirty="0" smtClean="0"/>
              <a:t>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dim(</a:t>
            </a:r>
            <a:r>
              <a:rPr lang="en-GB" dirty="0" err="1" smtClean="0"/>
              <a:t>drug_data_df</a:t>
            </a:r>
            <a:r>
              <a:rPr lang="en-GB" dirty="0" smtClean="0"/>
              <a:t>)</a:t>
            </a:r>
          </a:p>
          <a:p>
            <a:endParaRPr lang="en-GB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86" r="45116"/>
          <a:stretch/>
        </p:blipFill>
        <p:spPr bwMode="auto">
          <a:xfrm>
            <a:off x="1691680" y="3212976"/>
            <a:ext cx="6213236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038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Plot </a:t>
            </a:r>
            <a:r>
              <a:rPr lang="en-GB" dirty="0"/>
              <a:t>a</a:t>
            </a:r>
            <a:r>
              <a:rPr lang="en-GB" dirty="0" smtClean="0"/>
              <a:t>ctivity Vs. dosage for both drugs (example of a fully set up plot)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Plot drug X with title, axis labels, type and point definitions:</a:t>
            </a:r>
          </a:p>
          <a:p>
            <a:pPr marL="0" indent="0">
              <a:buNone/>
            </a:pPr>
            <a:r>
              <a:rPr lang="en-GB" dirty="0" smtClean="0"/>
              <a:t>	</a:t>
            </a:r>
            <a:r>
              <a:rPr lang="en-GB" sz="1800" dirty="0" smtClean="0"/>
              <a:t>&gt; plot(x </a:t>
            </a:r>
            <a:r>
              <a:rPr lang="en-GB" sz="1800" dirty="0"/>
              <a:t>= </a:t>
            </a:r>
            <a:r>
              <a:rPr lang="en-GB" sz="1800" dirty="0" err="1"/>
              <a:t>drug_data_df$Dosage,y</a:t>
            </a:r>
            <a:r>
              <a:rPr lang="en-GB" sz="1800" dirty="0"/>
              <a:t> = </a:t>
            </a:r>
            <a:r>
              <a:rPr lang="en-GB" sz="1800" dirty="0" smtClean="0"/>
              <a:t>	</a:t>
            </a:r>
            <a:r>
              <a:rPr lang="en-GB" sz="1800" dirty="0" err="1" smtClean="0"/>
              <a:t>drug_data_df$drugX,main</a:t>
            </a:r>
            <a:r>
              <a:rPr lang="en-GB" sz="1800" dirty="0"/>
              <a:t>="Drug activity vs. </a:t>
            </a:r>
            <a:r>
              <a:rPr lang="en-GB" sz="1800" dirty="0" smtClean="0"/>
              <a:t>	Dosage</a:t>
            </a:r>
            <a:r>
              <a:rPr lang="en-GB" sz="1800" dirty="0"/>
              <a:t>",</a:t>
            </a:r>
            <a:r>
              <a:rPr lang="en-GB" sz="1800" dirty="0" err="1"/>
              <a:t>xlab</a:t>
            </a:r>
            <a:r>
              <a:rPr lang="en-GB" sz="1800" dirty="0"/>
              <a:t>="Dosage (mg/Kg)",</a:t>
            </a:r>
            <a:r>
              <a:rPr lang="en-GB" sz="1800" dirty="0" err="1"/>
              <a:t>ylab</a:t>
            </a:r>
            <a:r>
              <a:rPr lang="en-GB" sz="1800" dirty="0"/>
              <a:t> = </a:t>
            </a:r>
            <a:r>
              <a:rPr lang="en-GB" sz="1800" dirty="0" smtClean="0"/>
              <a:t>	"</a:t>
            </a:r>
            <a:r>
              <a:rPr lang="en-GB" sz="1800" dirty="0" err="1"/>
              <a:t>Activity",type</a:t>
            </a:r>
            <a:r>
              <a:rPr lang="en-GB" sz="1800" dirty="0"/>
              <a:t>="b",</a:t>
            </a:r>
            <a:r>
              <a:rPr lang="en-GB" sz="1800" dirty="0" err="1"/>
              <a:t>pch</a:t>
            </a:r>
            <a:r>
              <a:rPr lang="en-GB" sz="1800" dirty="0"/>
              <a:t>=15</a:t>
            </a:r>
            <a:r>
              <a:rPr lang="en-GB" sz="1800" dirty="0" smtClean="0"/>
              <a:t>)</a:t>
            </a:r>
          </a:p>
          <a:p>
            <a:endParaRPr lang="en-GB" dirty="0" smtClean="0"/>
          </a:p>
          <a:p>
            <a:r>
              <a:rPr lang="en-GB" dirty="0" smtClean="0"/>
              <a:t>Add drug Y plot to same graph with red solid triangular points: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lines(x </a:t>
            </a:r>
            <a:r>
              <a:rPr lang="en-GB" dirty="0"/>
              <a:t>= </a:t>
            </a:r>
            <a:r>
              <a:rPr lang="en-GB" dirty="0" err="1"/>
              <a:t>drug_data_df$Dosage,y</a:t>
            </a:r>
            <a:r>
              <a:rPr lang="en-GB" dirty="0"/>
              <a:t> = 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	</a:t>
            </a:r>
            <a:r>
              <a:rPr lang="en-GB" dirty="0" err="1" smtClean="0"/>
              <a:t>drug_data_df$drugY,type</a:t>
            </a:r>
            <a:r>
              <a:rPr lang="en-GB" dirty="0" smtClean="0"/>
              <a:t> </a:t>
            </a:r>
            <a:r>
              <a:rPr lang="en-GB" dirty="0"/>
              <a:t>= "</a:t>
            </a:r>
            <a:r>
              <a:rPr lang="en-GB" dirty="0" err="1"/>
              <a:t>b",col</a:t>
            </a:r>
            <a:r>
              <a:rPr lang="en-GB" dirty="0"/>
              <a:t>="red",</a:t>
            </a:r>
            <a:r>
              <a:rPr lang="en-GB" dirty="0" err="1"/>
              <a:t>pch</a:t>
            </a:r>
            <a:r>
              <a:rPr lang="en-GB" dirty="0"/>
              <a:t>=17</a:t>
            </a:r>
            <a:r>
              <a:rPr lang="en-GB" dirty="0" smtClean="0"/>
              <a:t>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Add legend to plot with right colours and point types: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	&gt; legend(x </a:t>
            </a:r>
            <a:r>
              <a:rPr lang="en-GB" dirty="0"/>
              <a:t>= 25,y = 110,legend = c("drug </a:t>
            </a:r>
            <a:r>
              <a:rPr lang="en-GB" dirty="0" err="1"/>
              <a:t>X","drug</a:t>
            </a:r>
            <a:r>
              <a:rPr lang="en-GB" dirty="0"/>
              <a:t> Y"),col = </a:t>
            </a:r>
            <a:r>
              <a:rPr lang="en-GB" dirty="0" smtClean="0"/>
              <a:t>	c</a:t>
            </a:r>
            <a:r>
              <a:rPr lang="en-GB" dirty="0"/>
              <a:t>("</a:t>
            </a:r>
            <a:r>
              <a:rPr lang="en-GB" dirty="0" err="1"/>
              <a:t>black","red</a:t>
            </a:r>
            <a:r>
              <a:rPr lang="en-GB" dirty="0"/>
              <a:t>"),</a:t>
            </a:r>
            <a:r>
              <a:rPr lang="en-GB" dirty="0" err="1"/>
              <a:t>pch</a:t>
            </a:r>
            <a:r>
              <a:rPr lang="en-GB" dirty="0"/>
              <a:t>=c(15,17</a:t>
            </a:r>
            <a:r>
              <a:rPr lang="en-GB" dirty="0" smtClean="0"/>
              <a:t>))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Can change size, colour and format of all plot elements.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986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412776"/>
            <a:ext cx="9052631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01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2: Reading in and manipulating complex data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tab delimited file contains amino acid counts for various mosquito genes for a resistant phenotype.</a:t>
            </a:r>
          </a:p>
          <a:p>
            <a:endParaRPr lang="en-GB" dirty="0" smtClean="0"/>
          </a:p>
          <a:p>
            <a:r>
              <a:rPr lang="en-GB" dirty="0" smtClean="0"/>
              <a:t>Read tab delimited file into a </a:t>
            </a:r>
            <a:r>
              <a:rPr lang="en-GB" dirty="0" err="1" smtClean="0"/>
              <a:t>dataframe</a:t>
            </a:r>
            <a:r>
              <a:rPr lang="en-GB" dirty="0" smtClean="0"/>
              <a:t>:</a:t>
            </a:r>
          </a:p>
          <a:p>
            <a:pPr marL="0" indent="0">
              <a:buNone/>
            </a:pPr>
            <a:r>
              <a:rPr lang="en-GB" dirty="0" smtClean="0"/>
              <a:t>	&gt; </a:t>
            </a:r>
            <a:r>
              <a:rPr lang="en-GB" dirty="0" err="1"/>
              <a:t>df</a:t>
            </a:r>
            <a:r>
              <a:rPr lang="en-GB" dirty="0"/>
              <a:t> &lt;- read.csv(file = </a:t>
            </a:r>
            <a:r>
              <a:rPr lang="en-GB" dirty="0" smtClean="0"/>
              <a:t>	"</a:t>
            </a:r>
            <a:r>
              <a:rPr lang="en-GB" dirty="0"/>
              <a:t>Anopheles_gambiae_peptide_dataset.txt",</a:t>
            </a:r>
            <a:r>
              <a:rPr lang="en-GB" dirty="0" err="1"/>
              <a:t>sep</a:t>
            </a:r>
            <a:r>
              <a:rPr lang="en-GB" dirty="0"/>
              <a:t> = </a:t>
            </a:r>
            <a:r>
              <a:rPr lang="en-GB" dirty="0" smtClean="0"/>
              <a:t>	"\</a:t>
            </a:r>
            <a:r>
              <a:rPr lang="en-GB" dirty="0" err="1"/>
              <a:t>t",header</a:t>
            </a:r>
            <a:r>
              <a:rPr lang="en-GB" dirty="0"/>
              <a:t> = </a:t>
            </a:r>
            <a:r>
              <a:rPr lang="en-GB" dirty="0" err="1"/>
              <a:t>T,na.strings</a:t>
            </a:r>
            <a:r>
              <a:rPr lang="en-GB" dirty="0"/>
              <a:t> = NA</a:t>
            </a:r>
            <a:r>
              <a:rPr lang="en-GB" dirty="0" smtClean="0"/>
              <a:t>)</a:t>
            </a:r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13" r="45088" b="38759"/>
          <a:stretch/>
        </p:blipFill>
        <p:spPr bwMode="auto">
          <a:xfrm>
            <a:off x="755576" y="4509120"/>
            <a:ext cx="7144719" cy="100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68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Examine complex data set: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Show first 6 line of </a:t>
            </a:r>
            <a:r>
              <a:rPr lang="en-GB" dirty="0" err="1" smtClean="0"/>
              <a:t>dataframe</a:t>
            </a:r>
            <a:r>
              <a:rPr lang="en-GB" dirty="0" smtClean="0"/>
              <a:t> </a:t>
            </a:r>
            <a:r>
              <a:rPr lang="en-GB" dirty="0" err="1" smtClean="0"/>
              <a:t>df</a:t>
            </a:r>
            <a:r>
              <a:rPr lang="en-GB" dirty="0" smtClean="0"/>
              <a:t>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</a:t>
            </a:r>
            <a:r>
              <a:rPr lang="en-GB" dirty="0"/>
              <a:t>head(</a:t>
            </a:r>
            <a:r>
              <a:rPr lang="en-GB" dirty="0" err="1"/>
              <a:t>df</a:t>
            </a:r>
            <a:r>
              <a:rPr lang="en-GB" dirty="0" smtClean="0"/>
              <a:t>)</a:t>
            </a:r>
          </a:p>
          <a:p>
            <a:r>
              <a:rPr lang="en-GB" dirty="0" smtClean="0"/>
              <a:t>Summary statistics for </a:t>
            </a:r>
            <a:r>
              <a:rPr lang="en-GB" dirty="0" err="1" smtClean="0"/>
              <a:t>df</a:t>
            </a:r>
            <a:r>
              <a:rPr lang="en-GB" dirty="0" smtClean="0"/>
              <a:t>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summary(</a:t>
            </a:r>
            <a:r>
              <a:rPr lang="en-GB" dirty="0" err="1" smtClean="0"/>
              <a:t>df</a:t>
            </a:r>
            <a:r>
              <a:rPr lang="en-GB" dirty="0" smtClean="0"/>
              <a:t>)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92" r="44255"/>
          <a:stretch/>
        </p:blipFill>
        <p:spPr bwMode="auto">
          <a:xfrm>
            <a:off x="366412" y="3018634"/>
            <a:ext cx="4599095" cy="2418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32" r="45355"/>
          <a:stretch/>
        </p:blipFill>
        <p:spPr bwMode="auto">
          <a:xfrm>
            <a:off x="4355976" y="3948237"/>
            <a:ext cx="4608512" cy="23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92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Querying the proportions </a:t>
            </a:r>
            <a:r>
              <a:rPr lang="en-GB" dirty="0" err="1" smtClean="0"/>
              <a:t>dataframe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Number of columns and rows in </a:t>
            </a:r>
            <a:r>
              <a:rPr lang="en-GB" dirty="0" err="1" smtClean="0"/>
              <a:t>df</a:t>
            </a:r>
            <a:r>
              <a:rPr lang="en-GB" dirty="0" smtClean="0"/>
              <a:t>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</a:t>
            </a:r>
            <a:r>
              <a:rPr lang="en-GB" dirty="0" err="1" smtClean="0"/>
              <a:t>ncol</a:t>
            </a:r>
            <a:r>
              <a:rPr lang="en-GB" dirty="0" smtClean="0"/>
              <a:t>(</a:t>
            </a:r>
            <a:r>
              <a:rPr lang="en-GB" dirty="0" err="1" smtClean="0"/>
              <a:t>df</a:t>
            </a:r>
            <a:r>
              <a:rPr lang="en-GB" dirty="0" smtClean="0"/>
              <a:t>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</a:t>
            </a:r>
            <a:r>
              <a:rPr lang="en-GB" dirty="0" err="1" smtClean="0"/>
              <a:t>nrow</a:t>
            </a:r>
            <a:r>
              <a:rPr lang="en-GB" dirty="0" smtClean="0"/>
              <a:t>(</a:t>
            </a:r>
            <a:r>
              <a:rPr lang="en-GB" dirty="0" err="1" smtClean="0"/>
              <a:t>df</a:t>
            </a:r>
            <a:r>
              <a:rPr lang="en-GB" dirty="0" smtClean="0"/>
              <a:t>)</a:t>
            </a:r>
          </a:p>
          <a:p>
            <a:r>
              <a:rPr lang="en-GB" dirty="0" smtClean="0"/>
              <a:t>Column names: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names(</a:t>
            </a:r>
            <a:r>
              <a:rPr lang="en-GB" dirty="0" err="1" smtClean="0"/>
              <a:t>df</a:t>
            </a:r>
            <a:r>
              <a:rPr lang="en-GB" dirty="0" smtClean="0"/>
              <a:t>)</a:t>
            </a:r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60" r="45445" b="20656"/>
          <a:stretch/>
        </p:blipFill>
        <p:spPr bwMode="auto">
          <a:xfrm>
            <a:off x="1259370" y="3717032"/>
            <a:ext cx="7098224" cy="2231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230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Sub-setting a </a:t>
            </a:r>
            <a:r>
              <a:rPr lang="en-GB" dirty="0" err="1" smtClean="0"/>
              <a:t>dataframe</a:t>
            </a:r>
            <a:r>
              <a:rPr lang="en-GB" dirty="0" smtClean="0"/>
              <a:t> by column/row name/number: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8250237" cy="4495800"/>
          </a:xfrm>
        </p:spPr>
        <p:txBody>
          <a:bodyPr/>
          <a:lstStyle/>
          <a:p>
            <a:r>
              <a:rPr lang="en-GB" sz="1400" dirty="0"/>
              <a:t>Columns of </a:t>
            </a:r>
            <a:r>
              <a:rPr lang="en-GB" sz="1400" dirty="0" err="1"/>
              <a:t>dataframe</a:t>
            </a:r>
            <a:r>
              <a:rPr lang="en-GB" sz="1400" dirty="0"/>
              <a:t> </a:t>
            </a:r>
            <a:r>
              <a:rPr lang="en-GB" sz="1400" dirty="0" smtClean="0"/>
              <a:t>can be referred </a:t>
            </a:r>
            <a:r>
              <a:rPr lang="en-GB" sz="1400" dirty="0"/>
              <a:t>to by </a:t>
            </a:r>
            <a:r>
              <a:rPr lang="en-GB" sz="1400" dirty="0" err="1" smtClean="0"/>
              <a:t>dataframe$coulmn</a:t>
            </a:r>
            <a:r>
              <a:rPr lang="en-GB" sz="1400" dirty="0" smtClean="0"/>
              <a:t> or column number syntax.</a:t>
            </a:r>
          </a:p>
          <a:p>
            <a:endParaRPr lang="en-GB" sz="1400" dirty="0"/>
          </a:p>
          <a:p>
            <a:r>
              <a:rPr lang="en-GB" sz="1400" dirty="0" smtClean="0"/>
              <a:t>Rows can be referred to by a unique ID column (you have to create) or row number.</a:t>
            </a:r>
          </a:p>
          <a:p>
            <a:endParaRPr lang="en-GB" sz="1400" dirty="0" smtClean="0"/>
          </a:p>
          <a:p>
            <a:r>
              <a:rPr lang="en-GB" sz="1400" dirty="0" smtClean="0"/>
              <a:t>Subset </a:t>
            </a:r>
            <a:r>
              <a:rPr lang="en-GB" sz="1400" dirty="0"/>
              <a:t>data by column or </a:t>
            </a:r>
            <a:r>
              <a:rPr lang="en-GB" sz="1400" dirty="0" smtClean="0"/>
              <a:t>row:</a:t>
            </a:r>
          </a:p>
          <a:p>
            <a:pPr marL="0" indent="0">
              <a:buNone/>
            </a:pPr>
            <a:r>
              <a:rPr lang="en-GB" sz="1400" dirty="0"/>
              <a:t>	</a:t>
            </a:r>
            <a:r>
              <a:rPr lang="en-GB" sz="1400" dirty="0" smtClean="0"/>
              <a:t>&gt; </a:t>
            </a:r>
            <a:r>
              <a:rPr lang="en-GB" sz="1400" dirty="0" err="1" smtClean="0"/>
              <a:t>df$AminoAcids</a:t>
            </a:r>
            <a:r>
              <a:rPr lang="en-GB" sz="1400" dirty="0" smtClean="0"/>
              <a:t> </a:t>
            </a:r>
            <a:r>
              <a:rPr lang="en-GB" sz="1400" dirty="0"/>
              <a:t># pick column named </a:t>
            </a:r>
            <a:r>
              <a:rPr lang="en-GB" sz="1400" dirty="0" err="1"/>
              <a:t>AminoAcids</a:t>
            </a:r>
            <a:r>
              <a:rPr lang="en-GB" sz="1400" dirty="0"/>
              <a:t>.</a:t>
            </a:r>
          </a:p>
          <a:p>
            <a:pPr marL="0" indent="0">
              <a:buNone/>
            </a:pPr>
            <a:r>
              <a:rPr lang="en-GB" sz="1400" dirty="0" smtClean="0"/>
              <a:t>	&gt; df20r </a:t>
            </a:r>
            <a:r>
              <a:rPr lang="en-GB" sz="1400" dirty="0"/>
              <a:t>= </a:t>
            </a:r>
            <a:r>
              <a:rPr lang="en-GB" sz="1400" dirty="0" err="1"/>
              <a:t>df</a:t>
            </a:r>
            <a:r>
              <a:rPr lang="en-GB" sz="1400" dirty="0"/>
              <a:t>[1:20,]# rows 1 to 20 to </a:t>
            </a:r>
            <a:r>
              <a:rPr lang="en-GB" sz="1400" dirty="0" err="1"/>
              <a:t>dataframe</a:t>
            </a:r>
            <a:r>
              <a:rPr lang="en-GB" sz="1400" dirty="0"/>
              <a:t> df20r</a:t>
            </a:r>
          </a:p>
          <a:p>
            <a:pPr marL="0" indent="0">
              <a:buNone/>
            </a:pPr>
            <a:r>
              <a:rPr lang="en-GB" sz="1400" dirty="0" smtClean="0"/>
              <a:t>	&gt; </a:t>
            </a:r>
            <a:r>
              <a:rPr lang="en-GB" sz="1400" dirty="0" err="1" smtClean="0"/>
              <a:t>df</a:t>
            </a:r>
            <a:r>
              <a:rPr lang="en-GB" sz="1400" dirty="0" smtClean="0"/>
              <a:t>[1:100</a:t>
            </a:r>
            <a:r>
              <a:rPr lang="en-GB" sz="1400" dirty="0"/>
              <a:t>,] # means "row 1 to 100 and all columns of </a:t>
            </a:r>
            <a:r>
              <a:rPr lang="en-GB" sz="1400" dirty="0" err="1"/>
              <a:t>df</a:t>
            </a:r>
            <a:r>
              <a:rPr lang="en-GB" sz="1400" dirty="0"/>
              <a:t>"</a:t>
            </a:r>
          </a:p>
          <a:p>
            <a:pPr marL="0" indent="0">
              <a:buNone/>
            </a:pPr>
            <a:r>
              <a:rPr lang="en-GB" sz="1400" dirty="0" smtClean="0"/>
              <a:t>	&gt; </a:t>
            </a:r>
            <a:r>
              <a:rPr lang="en-GB" sz="1400" dirty="0" err="1" smtClean="0"/>
              <a:t>df</a:t>
            </a:r>
            <a:r>
              <a:rPr lang="en-GB" sz="1400" dirty="0" smtClean="0"/>
              <a:t>[2</a:t>
            </a:r>
            <a:r>
              <a:rPr lang="en-GB" sz="1400" dirty="0"/>
              <a:t>, 1:3] # means "row 2 and columns 1 to 3 of </a:t>
            </a:r>
            <a:r>
              <a:rPr lang="en-GB" sz="1400" dirty="0" err="1"/>
              <a:t>df</a:t>
            </a:r>
            <a:r>
              <a:rPr lang="en-GB" sz="1400" dirty="0"/>
              <a:t>"</a:t>
            </a:r>
          </a:p>
          <a:p>
            <a:pPr marL="0" indent="0">
              <a:buNone/>
            </a:pPr>
            <a:r>
              <a:rPr lang="en-GB" sz="1400" dirty="0"/>
              <a:t>	</a:t>
            </a:r>
            <a:r>
              <a:rPr lang="en-GB" sz="1400" dirty="0" smtClean="0"/>
              <a:t>&gt;</a:t>
            </a:r>
            <a:r>
              <a:rPr lang="en-GB" sz="1400" dirty="0" err="1" smtClean="0"/>
              <a:t>df</a:t>
            </a:r>
            <a:r>
              <a:rPr lang="en-GB" sz="1400" dirty="0" smtClean="0"/>
              <a:t>[c(1,10,12</a:t>
            </a:r>
            <a:r>
              <a:rPr lang="en-GB" sz="1400" dirty="0"/>
              <a:t>),] # means "row1, 10 and 12 and all columns of </a:t>
            </a:r>
            <a:r>
              <a:rPr lang="en-GB" sz="1400" dirty="0" err="1" smtClean="0"/>
              <a:t>df</a:t>
            </a:r>
            <a:r>
              <a:rPr lang="en-GB" sz="1400" dirty="0" smtClean="0"/>
              <a:t>“</a:t>
            </a:r>
          </a:p>
          <a:p>
            <a:endParaRPr lang="en-GB" sz="1400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54" r="45326"/>
          <a:stretch/>
        </p:blipFill>
        <p:spPr bwMode="auto">
          <a:xfrm>
            <a:off x="2342149" y="4125307"/>
            <a:ext cx="4392488" cy="2224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183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Sub-setting </a:t>
            </a:r>
            <a:r>
              <a:rPr lang="en-GB" dirty="0" err="1" smtClean="0"/>
              <a:t>dataframe</a:t>
            </a:r>
            <a:r>
              <a:rPr lang="en-GB" dirty="0" smtClean="0"/>
              <a:t> rows by value of column: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8250237" cy="4495800"/>
          </a:xfrm>
        </p:spPr>
        <p:txBody>
          <a:bodyPr/>
          <a:lstStyle/>
          <a:p>
            <a:r>
              <a:rPr lang="en-GB" sz="1800" dirty="0"/>
              <a:t>S</a:t>
            </a:r>
            <a:r>
              <a:rPr lang="en-GB" sz="1800" dirty="0" smtClean="0"/>
              <a:t>ubset </a:t>
            </a:r>
            <a:r>
              <a:rPr lang="en-GB" sz="1800" dirty="0" err="1" smtClean="0"/>
              <a:t>df</a:t>
            </a:r>
            <a:r>
              <a:rPr lang="en-GB" sz="1800" dirty="0" smtClean="0"/>
              <a:t> to </a:t>
            </a:r>
            <a:r>
              <a:rPr lang="en-GB" sz="1800" dirty="0"/>
              <a:t>df_gt1000_aminoAcids </a:t>
            </a:r>
            <a:r>
              <a:rPr lang="en-GB" sz="1800" dirty="0" smtClean="0"/>
              <a:t>for only those rows with &gt; 1000 amino acids:</a:t>
            </a:r>
          </a:p>
          <a:p>
            <a:pPr marL="0" indent="0">
              <a:buNone/>
            </a:pPr>
            <a:r>
              <a:rPr lang="en-GB" sz="1800" dirty="0"/>
              <a:t>	</a:t>
            </a:r>
            <a:r>
              <a:rPr lang="en-GB" sz="1800" dirty="0" smtClean="0"/>
              <a:t>&gt; df_gt1000_aminoAcids &lt;- </a:t>
            </a:r>
            <a:r>
              <a:rPr lang="en-GB" sz="1800" dirty="0" err="1" smtClean="0"/>
              <a:t>df</a:t>
            </a:r>
            <a:r>
              <a:rPr lang="en-GB" sz="1800" dirty="0" smtClean="0"/>
              <a:t>[</a:t>
            </a:r>
            <a:r>
              <a:rPr lang="en-GB" sz="1800" dirty="0" err="1" smtClean="0"/>
              <a:t>df$aminoAcids</a:t>
            </a:r>
            <a:r>
              <a:rPr lang="en-GB" sz="1800" dirty="0" smtClean="0"/>
              <a:t> &gt; 1000,]</a:t>
            </a:r>
          </a:p>
          <a:p>
            <a:pPr marL="0" indent="0">
              <a:buNone/>
            </a:pPr>
            <a:r>
              <a:rPr lang="en-GB" sz="1800" dirty="0"/>
              <a:t>	</a:t>
            </a:r>
            <a:r>
              <a:rPr lang="en-GB" sz="1800" dirty="0" smtClean="0"/>
              <a:t>&gt; dim(df_gt1000_aminoAcids)</a:t>
            </a:r>
          </a:p>
          <a:p>
            <a:endParaRPr lang="en-GB" sz="1800" dirty="0" smtClean="0"/>
          </a:p>
          <a:p>
            <a:r>
              <a:rPr lang="en-GB" sz="1800" dirty="0" smtClean="0"/>
              <a:t>Smaller dataset after filtering (1487 row cf. 13026 originally):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4" r="45921"/>
          <a:stretch/>
        </p:blipFill>
        <p:spPr bwMode="auto">
          <a:xfrm>
            <a:off x="2834023" y="3356992"/>
            <a:ext cx="4644008" cy="255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84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Downloading R: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72732" y="1397967"/>
            <a:ext cx="23548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/>
              <a:t>https://www.r-project.org/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2732" y="1705744"/>
            <a:ext cx="4183421" cy="2371328"/>
            <a:chOff x="199512" y="1859632"/>
            <a:chExt cx="5559778" cy="2963044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512" y="1859632"/>
              <a:ext cx="5559778" cy="2963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 bwMode="auto">
            <a:xfrm>
              <a:off x="3131840" y="2780928"/>
              <a:ext cx="504056" cy="144016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835" y="1705744"/>
            <a:ext cx="4468165" cy="2381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57" y="3719724"/>
            <a:ext cx="5129278" cy="27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3923928" y="4509120"/>
            <a:ext cx="751907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325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Adding columns to a </a:t>
            </a:r>
            <a:r>
              <a:rPr lang="en-GB" dirty="0" err="1" smtClean="0"/>
              <a:t>dataframe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can add columns to a </a:t>
            </a:r>
            <a:r>
              <a:rPr lang="en-GB" dirty="0" err="1"/>
              <a:t>dataframe</a:t>
            </a:r>
            <a:r>
              <a:rPr lang="en-GB" dirty="0"/>
              <a:t> easily, by specifying them like </a:t>
            </a:r>
            <a:r>
              <a:rPr lang="en-GB" dirty="0" smtClean="0"/>
              <a:t>this: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</a:t>
            </a:r>
            <a:r>
              <a:rPr lang="en-GB" dirty="0" err="1"/>
              <a:t>df$new</a:t>
            </a:r>
            <a:r>
              <a:rPr lang="en-GB" dirty="0"/>
              <a:t> = </a:t>
            </a:r>
            <a:r>
              <a:rPr lang="en-GB" dirty="0" smtClean="0"/>
              <a:t>0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</a:t>
            </a:r>
            <a:r>
              <a:rPr lang="en-GB" dirty="0" err="1" smtClean="0"/>
              <a:t>df$new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Add </a:t>
            </a:r>
            <a:r>
              <a:rPr lang="en-GB" dirty="0"/>
              <a:t>column that evaluates the proportions of Ala residues relative to the total number of proteins residues:</a:t>
            </a:r>
          </a:p>
          <a:p>
            <a:pPr marL="0" indent="0">
              <a:buNone/>
            </a:pPr>
            <a:r>
              <a:rPr lang="en-GB" dirty="0"/>
              <a:t>	&gt; </a:t>
            </a:r>
            <a:r>
              <a:rPr lang="en-GB" dirty="0" err="1"/>
              <a:t>df$Ala_proportion</a:t>
            </a:r>
            <a:r>
              <a:rPr lang="en-GB" dirty="0"/>
              <a:t> = </a:t>
            </a:r>
            <a:r>
              <a:rPr lang="en-GB" dirty="0" err="1"/>
              <a:t>df$Ala</a:t>
            </a:r>
            <a:r>
              <a:rPr lang="en-GB" dirty="0"/>
              <a:t> / </a:t>
            </a:r>
            <a:r>
              <a:rPr lang="en-GB" dirty="0" err="1"/>
              <a:t>df$AminoAcids</a:t>
            </a:r>
            <a:endParaRPr lang="en-GB" dirty="0"/>
          </a:p>
          <a:p>
            <a:endParaRPr lang="en-GB" dirty="0"/>
          </a:p>
          <a:p>
            <a:r>
              <a:rPr lang="en-GB" dirty="0"/>
              <a:t>You can perform an numerical operation on entire columns with this syntax, multiple, divide, add, subtract columns from one another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</a:t>
            </a:r>
            <a:r>
              <a:rPr lang="en-GB" dirty="0" err="1" smtClean="0"/>
              <a:t>df$aromatic_res</a:t>
            </a:r>
            <a:r>
              <a:rPr lang="en-GB" dirty="0" smtClean="0"/>
              <a:t> = </a:t>
            </a:r>
            <a:r>
              <a:rPr lang="en-GB" dirty="0" err="1" smtClean="0"/>
              <a:t>df$Phe</a:t>
            </a:r>
            <a:r>
              <a:rPr lang="en-GB" dirty="0" smtClean="0"/>
              <a:t> + </a:t>
            </a:r>
            <a:r>
              <a:rPr lang="en-GB" dirty="0" err="1" smtClean="0"/>
              <a:t>df$Tyr</a:t>
            </a:r>
            <a:r>
              <a:rPr lang="en-GB" dirty="0" smtClean="0"/>
              <a:t> + </a:t>
            </a:r>
            <a:r>
              <a:rPr lang="en-GB" dirty="0" err="1" smtClean="0"/>
              <a:t>df$Trp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&gt; </a:t>
            </a:r>
            <a:r>
              <a:rPr lang="en-GB" dirty="0" err="1" smtClean="0"/>
              <a:t>df$aromatic_proportion</a:t>
            </a:r>
            <a:r>
              <a:rPr lang="en-GB" dirty="0" smtClean="0"/>
              <a:t> = </a:t>
            </a:r>
            <a:r>
              <a:rPr lang="en-GB" dirty="0" err="1" smtClean="0"/>
              <a:t>df$aromatic_res</a:t>
            </a:r>
            <a:r>
              <a:rPr lang="en-GB" dirty="0" smtClean="0"/>
              <a:t>/</a:t>
            </a:r>
            <a:r>
              <a:rPr lang="en-GB" dirty="0" err="1" smtClean="0"/>
              <a:t>df$AminoAcids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242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3: Complex data exploration and plotting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412776"/>
            <a:ext cx="8250237" cy="4495800"/>
          </a:xfrm>
        </p:spPr>
        <p:txBody>
          <a:bodyPr/>
          <a:lstStyle/>
          <a:p>
            <a:r>
              <a:rPr lang="en-GB" sz="1800" dirty="0" smtClean="0"/>
              <a:t>Load dataset from Exercise 2.</a:t>
            </a:r>
          </a:p>
          <a:p>
            <a:endParaRPr lang="en-GB" sz="1800" dirty="0"/>
          </a:p>
          <a:p>
            <a:r>
              <a:rPr lang="en-GB" sz="1800" dirty="0" smtClean="0"/>
              <a:t>Graphical parameters stored in par() object.</a:t>
            </a:r>
          </a:p>
          <a:p>
            <a:pPr marL="0" indent="0">
              <a:buNone/>
            </a:pPr>
            <a:r>
              <a:rPr lang="en-GB" sz="1800" dirty="0" smtClean="0"/>
              <a:t>	&gt; par()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800" dirty="0" smtClean="0"/>
              <a:t>Store default graphical parameters for restoring later:</a:t>
            </a:r>
          </a:p>
          <a:p>
            <a:pPr marL="0" indent="0">
              <a:buNone/>
            </a:pPr>
            <a:r>
              <a:rPr lang="en-GB" sz="1800" dirty="0" smtClean="0"/>
              <a:t>	&gt; </a:t>
            </a:r>
            <a:r>
              <a:rPr lang="en-GB" sz="1800" dirty="0" err="1" smtClean="0"/>
              <a:t>opar</a:t>
            </a:r>
            <a:r>
              <a:rPr lang="en-GB" sz="1800" dirty="0" smtClean="0"/>
              <a:t> </a:t>
            </a:r>
            <a:r>
              <a:rPr lang="en-GB" sz="1800" dirty="0"/>
              <a:t>&lt;- par(</a:t>
            </a:r>
            <a:r>
              <a:rPr lang="en-GB" sz="1800" dirty="0" err="1"/>
              <a:t>no.readonly</a:t>
            </a:r>
            <a:r>
              <a:rPr lang="en-GB" sz="1800" dirty="0"/>
              <a:t>=TRUE</a:t>
            </a:r>
            <a:r>
              <a:rPr lang="en-GB" sz="1800" dirty="0" smtClean="0"/>
              <a:t>)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800" dirty="0" smtClean="0"/>
              <a:t>Set number of plots on one page:</a:t>
            </a:r>
          </a:p>
          <a:p>
            <a:pPr marL="0" indent="0">
              <a:buNone/>
            </a:pPr>
            <a:r>
              <a:rPr lang="en-GB" sz="1800" dirty="0" smtClean="0"/>
              <a:t>	&gt; par(</a:t>
            </a:r>
            <a:r>
              <a:rPr lang="en-GB" sz="1800" dirty="0" err="1" smtClean="0"/>
              <a:t>mfrow</a:t>
            </a:r>
            <a:r>
              <a:rPr lang="en-GB" sz="1800" dirty="0" smtClean="0"/>
              <a:t>=c(1,1))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800" dirty="0" smtClean="0"/>
              <a:t>Scatterplot with title, axis labels and default data point style:</a:t>
            </a:r>
            <a:endParaRPr lang="en-GB" sz="1800" dirty="0"/>
          </a:p>
          <a:p>
            <a:pPr marL="0" indent="0">
              <a:buNone/>
            </a:pPr>
            <a:r>
              <a:rPr lang="en-GB" sz="1800" dirty="0" smtClean="0"/>
              <a:t>	&gt; plot(x=</a:t>
            </a:r>
            <a:r>
              <a:rPr lang="en-GB" sz="1800" dirty="0" err="1" smtClean="0"/>
              <a:t>df$aminoAcids</a:t>
            </a:r>
            <a:r>
              <a:rPr lang="en-GB" sz="1800" dirty="0"/>
              <a:t>, </a:t>
            </a:r>
            <a:r>
              <a:rPr lang="en-GB" sz="1800" dirty="0" smtClean="0"/>
              <a:t>y=</a:t>
            </a:r>
            <a:r>
              <a:rPr lang="en-GB" sz="1800" dirty="0" err="1" smtClean="0"/>
              <a:t>df$Leu,main</a:t>
            </a:r>
            <a:r>
              <a:rPr lang="en-GB" sz="1800" dirty="0" smtClean="0"/>
              <a:t>=“Leucine Vs. 	Amino 	acid Counts”,</a:t>
            </a:r>
            <a:r>
              <a:rPr lang="en-GB" sz="1800" dirty="0" err="1" smtClean="0"/>
              <a:t>xlab</a:t>
            </a:r>
            <a:r>
              <a:rPr lang="en-GB" sz="1800" dirty="0" smtClean="0"/>
              <a:t>=“Amino Acid 	Count”,</a:t>
            </a:r>
            <a:r>
              <a:rPr lang="en-GB" sz="1800" dirty="0" err="1" smtClean="0"/>
              <a:t>ylab</a:t>
            </a:r>
            <a:r>
              <a:rPr lang="en-GB" sz="1800" dirty="0" smtClean="0"/>
              <a:t>=“Leucine Count”)</a:t>
            </a:r>
          </a:p>
          <a:p>
            <a:endParaRPr lang="en-GB" sz="1800" dirty="0" smtClean="0"/>
          </a:p>
          <a:p>
            <a:r>
              <a:rPr lang="en-GB" sz="1800" dirty="0" smtClean="0"/>
              <a:t>place </a:t>
            </a:r>
            <a:r>
              <a:rPr lang="en-GB" sz="1800" dirty="0"/>
              <a:t>horizontal line at 250 on the vertical axis</a:t>
            </a:r>
          </a:p>
          <a:p>
            <a:pPr marL="0" indent="0">
              <a:buNone/>
            </a:pPr>
            <a:r>
              <a:rPr lang="en-GB" sz="1800" dirty="0" smtClean="0"/>
              <a:t>	&gt; </a:t>
            </a:r>
            <a:r>
              <a:rPr lang="en-GB" sz="1800" dirty="0" err="1" smtClean="0"/>
              <a:t>abline</a:t>
            </a:r>
            <a:r>
              <a:rPr lang="en-GB" sz="1800" dirty="0" smtClean="0"/>
              <a:t>(h=250,col</a:t>
            </a:r>
            <a:r>
              <a:rPr lang="en-GB" sz="1800" dirty="0"/>
              <a:t>="red")</a:t>
            </a:r>
            <a:endParaRPr lang="en-GB" sz="1800" dirty="0" smtClean="0"/>
          </a:p>
          <a:p>
            <a:endParaRPr lang="en-GB" sz="1800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87771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782404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64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Plotting axes on a log-scale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Some data/variables are best viewed on a log-scale:</a:t>
            </a:r>
          </a:p>
          <a:p>
            <a:pPr lvl="1"/>
            <a:r>
              <a:rPr lang="en-GB" dirty="0" smtClean="0"/>
              <a:t>Parasite densities.</a:t>
            </a:r>
          </a:p>
          <a:p>
            <a:pPr lvl="1"/>
            <a:r>
              <a:rPr lang="en-GB" dirty="0" smtClean="0"/>
              <a:t>Drug concentrations.</a:t>
            </a:r>
          </a:p>
          <a:p>
            <a:pPr lvl="1"/>
            <a:r>
              <a:rPr lang="en-GB" dirty="0" smtClean="0"/>
              <a:t>qPCR outputs.</a:t>
            </a:r>
          </a:p>
          <a:p>
            <a:pPr lvl="1" indent="0">
              <a:buNone/>
            </a:pPr>
            <a:endParaRPr lang="en-GB" dirty="0"/>
          </a:p>
          <a:p>
            <a:r>
              <a:rPr lang="en-GB" dirty="0" smtClean="0"/>
              <a:t>You can choose to plot data on a log scale in plot with the “log=“ argument but have to be careful of 0 values as log(0) = ∞.</a:t>
            </a:r>
          </a:p>
          <a:p>
            <a:endParaRPr lang="en-GB" dirty="0"/>
          </a:p>
          <a:p>
            <a:r>
              <a:rPr lang="en-GB" dirty="0" smtClean="0"/>
              <a:t>Can create new column which adds 1 to all column values and then plot this value: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	&gt; </a:t>
            </a:r>
            <a:r>
              <a:rPr lang="en-GB" dirty="0" err="1" smtClean="0"/>
              <a:t>df$log_AminoAcids_plusOne</a:t>
            </a:r>
            <a:r>
              <a:rPr lang="en-GB" dirty="0" smtClean="0"/>
              <a:t> &lt;- log10(df$AminoAcids+1)</a:t>
            </a:r>
          </a:p>
          <a:p>
            <a:pPr marL="0" indent="0">
              <a:buNone/>
            </a:pPr>
            <a:r>
              <a:rPr lang="en-GB" dirty="0" smtClean="0"/>
              <a:t>	&gt; plot(x=</a:t>
            </a:r>
            <a:r>
              <a:rPr lang="en-GB" dirty="0" err="1" smtClean="0"/>
              <a:t>df$log_AminoAcids_plusOne,y</a:t>
            </a:r>
            <a:r>
              <a:rPr lang="en-GB" dirty="0" smtClean="0"/>
              <a:t>=</a:t>
            </a:r>
            <a:r>
              <a:rPr lang="en-GB" dirty="0" err="1" smtClean="0"/>
              <a:t>df$Leu,log</a:t>
            </a:r>
            <a:r>
              <a:rPr lang="en-GB" dirty="0" smtClean="0"/>
              <a:t>=“x”)</a:t>
            </a:r>
          </a:p>
          <a:p>
            <a:pPr marL="0" indent="0">
              <a:buNone/>
            </a:pPr>
            <a:r>
              <a:rPr lang="en-GB" dirty="0"/>
              <a:t>	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5825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8" t="14304"/>
          <a:stretch/>
        </p:blipFill>
        <p:spPr bwMode="auto">
          <a:xfrm>
            <a:off x="2267743" y="1412776"/>
            <a:ext cx="4910645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8046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12776"/>
            <a:ext cx="8250237" cy="4495800"/>
          </a:xfrm>
        </p:spPr>
        <p:txBody>
          <a:bodyPr/>
          <a:lstStyle/>
          <a:p>
            <a:r>
              <a:rPr lang="en-GB" dirty="0"/>
              <a:t>Add additional things to the plot (more data, axes, lines, text etc. Here we will add a </a:t>
            </a:r>
            <a:r>
              <a:rPr lang="en-GB" dirty="0" smtClean="0"/>
              <a:t>red horizontal line at </a:t>
            </a:r>
            <a:r>
              <a:rPr lang="en-GB" dirty="0"/>
              <a:t>position 250 on the y axis</a:t>
            </a:r>
            <a:r>
              <a:rPr lang="en-GB" dirty="0" smtClean="0"/>
              <a:t>)</a:t>
            </a:r>
          </a:p>
          <a:p>
            <a:pPr marL="0" indent="0">
              <a:buNone/>
            </a:pPr>
            <a:r>
              <a:rPr lang="en-GB" dirty="0" smtClean="0"/>
              <a:t>	&gt; </a:t>
            </a:r>
            <a:r>
              <a:rPr lang="en-GB" dirty="0"/>
              <a:t>plot(x=</a:t>
            </a:r>
            <a:r>
              <a:rPr lang="en-GB" dirty="0" err="1"/>
              <a:t>df$aminoAcids</a:t>
            </a:r>
            <a:r>
              <a:rPr lang="en-GB" dirty="0"/>
              <a:t>, y=</a:t>
            </a:r>
            <a:r>
              <a:rPr lang="en-GB" dirty="0" err="1"/>
              <a:t>df$Leu,main</a:t>
            </a:r>
            <a:r>
              <a:rPr lang="en-GB" dirty="0"/>
              <a:t>=“Leucine Vs. 	Amino 	acid Counts”,</a:t>
            </a:r>
            <a:r>
              <a:rPr lang="en-GB" dirty="0" err="1"/>
              <a:t>xlab</a:t>
            </a:r>
            <a:r>
              <a:rPr lang="en-GB" dirty="0"/>
              <a:t>=“Amino Acid 	Count”,</a:t>
            </a:r>
            <a:r>
              <a:rPr lang="en-GB" dirty="0" err="1"/>
              <a:t>ylab</a:t>
            </a:r>
            <a:r>
              <a:rPr lang="en-GB" dirty="0"/>
              <a:t>=“Leucine Count”)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	&gt; </a:t>
            </a:r>
            <a:r>
              <a:rPr lang="en-GB" dirty="0" err="1" smtClean="0"/>
              <a:t>abline</a:t>
            </a:r>
            <a:r>
              <a:rPr lang="en-GB" dirty="0" smtClean="0"/>
              <a:t>(h=250,col=“red”)</a:t>
            </a:r>
          </a:p>
          <a:p>
            <a:endParaRPr lang="en-GB" dirty="0" smtClean="0"/>
          </a:p>
          <a:p>
            <a:r>
              <a:rPr lang="en-GB" dirty="0" smtClean="0"/>
              <a:t>Save plot via “export” button in</a:t>
            </a:r>
          </a:p>
          <a:p>
            <a:pPr marL="0" indent="0">
              <a:buNone/>
            </a:pPr>
            <a:r>
              <a:rPr lang="en-GB" dirty="0" smtClean="0"/>
              <a:t>    plots tab.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</a:t>
            </a:r>
            <a:r>
              <a:rPr lang="en-GB" dirty="0" smtClean="0"/>
              <a:t>asier than in native R.</a:t>
            </a:r>
            <a:endParaRPr lang="en-GB" dirty="0"/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4" t="14304"/>
          <a:stretch/>
        </p:blipFill>
        <p:spPr bwMode="auto">
          <a:xfrm>
            <a:off x="5449558" y="2993439"/>
            <a:ext cx="3081015" cy="310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5652120" y="2993439"/>
            <a:ext cx="1193930" cy="72008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614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Arranging </a:t>
            </a:r>
            <a:r>
              <a:rPr lang="en-GB" dirty="0"/>
              <a:t>multiple plots side-by-side, or one-above-another</a:t>
            </a:r>
          </a:p>
          <a:p>
            <a:pPr marL="0" indent="0">
              <a:buNone/>
            </a:pPr>
            <a:r>
              <a:rPr lang="en-GB" dirty="0" smtClean="0"/>
              <a:t>	&gt; par(</a:t>
            </a:r>
            <a:r>
              <a:rPr lang="en-GB" dirty="0" err="1" smtClean="0"/>
              <a:t>mfrow</a:t>
            </a:r>
            <a:r>
              <a:rPr lang="en-GB" dirty="0" smtClean="0"/>
              <a:t>=c(1,2</a:t>
            </a:r>
            <a:r>
              <a:rPr lang="en-GB" dirty="0"/>
              <a:t>))</a:t>
            </a:r>
          </a:p>
          <a:p>
            <a:pPr marL="0" indent="0">
              <a:buNone/>
            </a:pPr>
            <a:r>
              <a:rPr lang="en-GB" dirty="0" smtClean="0"/>
              <a:t>	&gt; plot(x=</a:t>
            </a:r>
            <a:r>
              <a:rPr lang="en-GB" dirty="0" err="1" smtClean="0"/>
              <a:t>df$AminoAcids</a:t>
            </a:r>
            <a:r>
              <a:rPr lang="en-GB" dirty="0"/>
              <a:t>, y=</a:t>
            </a:r>
            <a:r>
              <a:rPr lang="en-GB" dirty="0" err="1"/>
              <a:t>df$Leu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 smtClean="0"/>
              <a:t>	&gt; plot(x=</a:t>
            </a:r>
            <a:r>
              <a:rPr lang="en-GB" dirty="0" err="1" smtClean="0"/>
              <a:t>df$AminoAcids</a:t>
            </a:r>
            <a:r>
              <a:rPr lang="en-GB" dirty="0"/>
              <a:t>, y=</a:t>
            </a:r>
            <a:r>
              <a:rPr lang="en-GB" dirty="0" err="1"/>
              <a:t>df$Ala</a:t>
            </a:r>
            <a:r>
              <a:rPr lang="en-GB" dirty="0" smtClean="0"/>
              <a:t>)</a:t>
            </a:r>
          </a:p>
          <a:p>
            <a:endParaRPr lang="en-GB" dirty="0"/>
          </a:p>
          <a:p>
            <a:r>
              <a:rPr lang="en-GB" dirty="0" err="1" smtClean="0"/>
              <a:t>mfrow</a:t>
            </a:r>
            <a:r>
              <a:rPr lang="en-GB" dirty="0" smtClean="0"/>
              <a:t>=c(1,2</a:t>
            </a:r>
            <a:r>
              <a:rPr lang="en-GB" dirty="0"/>
              <a:t>) means arrange plot area with one row and two columns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 smtClean="0"/>
              <a:t>Other examples:</a:t>
            </a:r>
          </a:p>
          <a:p>
            <a:pPr lvl="1" indent="0">
              <a:buNone/>
            </a:pPr>
            <a:r>
              <a:rPr lang="en-GB" dirty="0" err="1"/>
              <a:t>mfrow</a:t>
            </a:r>
            <a:r>
              <a:rPr lang="en-GB" dirty="0"/>
              <a:t>=c(1,1) means arrange plot area with one row and one column.</a:t>
            </a:r>
          </a:p>
          <a:p>
            <a:pPr lvl="1" indent="0">
              <a:buNone/>
            </a:pPr>
            <a:r>
              <a:rPr lang="en-GB" dirty="0" err="1"/>
              <a:t>mfrow</a:t>
            </a:r>
            <a:r>
              <a:rPr lang="en-GB" dirty="0"/>
              <a:t>=c(2,1) means arrange plot area with two rows and one column.</a:t>
            </a:r>
          </a:p>
          <a:p>
            <a:pPr lvl="1" indent="0">
              <a:buNone/>
            </a:pPr>
            <a:r>
              <a:rPr lang="en-GB" dirty="0" err="1" smtClean="0"/>
              <a:t>mfrow</a:t>
            </a:r>
            <a:r>
              <a:rPr lang="en-GB" dirty="0" smtClean="0"/>
              <a:t>=c(3,2</a:t>
            </a:r>
            <a:r>
              <a:rPr lang="en-GB" dirty="0"/>
              <a:t>) means arrange plot area with t</a:t>
            </a:r>
            <a:r>
              <a:rPr lang="en-GB" dirty="0" smtClean="0"/>
              <a:t>hree row </a:t>
            </a:r>
            <a:r>
              <a:rPr lang="en-GB" dirty="0"/>
              <a:t>and two columns.</a:t>
            </a:r>
          </a:p>
        </p:txBody>
      </p:sp>
    </p:spTree>
    <p:extLst>
      <p:ext uri="{BB962C8B-B14F-4D97-AF65-F5344CB8AC3E}">
        <p14:creationId xmlns:p14="http://schemas.microsoft.com/office/powerpoint/2010/main" val="389541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782404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62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17" t="14304"/>
          <a:stretch/>
        </p:blipFill>
        <p:spPr bwMode="auto">
          <a:xfrm>
            <a:off x="1979712" y="1484784"/>
            <a:ext cx="4680520" cy="467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452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Controlling the data point character (</a:t>
            </a:r>
            <a:r>
              <a:rPr lang="en-GB" dirty="0" err="1"/>
              <a:t>pch</a:t>
            </a:r>
            <a:r>
              <a:rPr lang="en-GB" dirty="0"/>
              <a:t>), size (</a:t>
            </a:r>
            <a:r>
              <a:rPr lang="en-GB" dirty="0" err="1"/>
              <a:t>cex</a:t>
            </a:r>
            <a:r>
              <a:rPr lang="en-GB" dirty="0"/>
              <a:t>) and colour (col):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/>
              <a:t>A useful website that shows all of the available characters can be found here:</a:t>
            </a:r>
          </a:p>
          <a:p>
            <a:pPr marL="0" indent="0">
              <a:buNone/>
            </a:pPr>
            <a:r>
              <a:rPr lang="en-GB" sz="1800" dirty="0" smtClean="0"/>
              <a:t>	https</a:t>
            </a:r>
            <a:r>
              <a:rPr lang="en-GB" sz="1800" dirty="0"/>
              <a:t>://www.statmethods.net/advgraphs/parameters.html</a:t>
            </a:r>
            <a:endParaRPr lang="en-GB" sz="1800" dirty="0" smtClean="0"/>
          </a:p>
          <a:p>
            <a:endParaRPr lang="en-GB" sz="1800" dirty="0" smtClean="0"/>
          </a:p>
          <a:p>
            <a:r>
              <a:rPr lang="en-GB" sz="1800" dirty="0" smtClean="0"/>
              <a:t>To </a:t>
            </a:r>
            <a:r>
              <a:rPr lang="en-GB" sz="1800" dirty="0"/>
              <a:t>change the appearance of the data points, use the </a:t>
            </a:r>
            <a:r>
              <a:rPr lang="en-GB" sz="1800" dirty="0" err="1"/>
              <a:t>pch</a:t>
            </a:r>
            <a:r>
              <a:rPr lang="en-GB" sz="1800" dirty="0"/>
              <a:t> argument the plot() function</a:t>
            </a:r>
            <a:r>
              <a:rPr lang="en-GB" sz="1800" dirty="0" smtClean="0"/>
              <a:t>.</a:t>
            </a:r>
          </a:p>
          <a:p>
            <a:endParaRPr lang="en-GB" sz="1800" dirty="0"/>
          </a:p>
          <a:p>
            <a:r>
              <a:rPr lang="en-GB" sz="1800" dirty="0"/>
              <a:t>The </a:t>
            </a:r>
            <a:r>
              <a:rPr lang="en-GB" sz="1800" dirty="0" err="1"/>
              <a:t>cex</a:t>
            </a:r>
            <a:r>
              <a:rPr lang="en-GB" sz="1800" dirty="0"/>
              <a:t> argument controls the size of things (points, title text, axis label text etc.). 1 is the default size, greater than 1 </a:t>
            </a:r>
            <a:r>
              <a:rPr lang="en-GB" sz="1800" dirty="0" smtClean="0"/>
              <a:t>for bigger </a:t>
            </a:r>
            <a:r>
              <a:rPr lang="en-GB" sz="1800" dirty="0"/>
              <a:t>points and less than 1 for smaller </a:t>
            </a:r>
            <a:r>
              <a:rPr lang="en-GB" sz="1800" dirty="0" smtClean="0"/>
              <a:t>points.</a:t>
            </a:r>
          </a:p>
          <a:p>
            <a:endParaRPr lang="en-GB" sz="1800" dirty="0"/>
          </a:p>
          <a:p>
            <a:r>
              <a:rPr lang="en-GB" sz="1800" dirty="0"/>
              <a:t>The colour of the data points can be controlled using the col argument. The colour can be </a:t>
            </a:r>
            <a:r>
              <a:rPr lang="en-GB" sz="1800" dirty="0" smtClean="0"/>
              <a:t>specified either </a:t>
            </a:r>
            <a:r>
              <a:rPr lang="en-GB" sz="1800" dirty="0"/>
              <a:t>by a number or by a name in double quotes (e.g. col=”black” or col=1</a:t>
            </a:r>
            <a:r>
              <a:rPr lang="en-GB" sz="1800" dirty="0" smtClean="0"/>
              <a:t>).</a:t>
            </a:r>
          </a:p>
          <a:p>
            <a:endParaRPr lang="en-GB" sz="1800" dirty="0"/>
          </a:p>
          <a:p>
            <a:r>
              <a:rPr lang="en-GB" sz="1800" dirty="0" smtClean="0"/>
              <a:t>Find </a:t>
            </a:r>
            <a:r>
              <a:rPr lang="en-GB" sz="1800" dirty="0"/>
              <a:t>all available colour names by typing:</a:t>
            </a:r>
          </a:p>
          <a:p>
            <a:pPr marL="0" indent="0">
              <a:buNone/>
            </a:pPr>
            <a:r>
              <a:rPr lang="en-GB" sz="1800" dirty="0" smtClean="0"/>
              <a:t>	&gt; </a:t>
            </a:r>
            <a:r>
              <a:rPr lang="en-GB" sz="1800" dirty="0"/>
              <a:t>colours()</a:t>
            </a:r>
          </a:p>
        </p:txBody>
      </p:sp>
    </p:spTree>
    <p:extLst>
      <p:ext uri="{BB962C8B-B14F-4D97-AF65-F5344CB8AC3E}">
        <p14:creationId xmlns:p14="http://schemas.microsoft.com/office/powerpoint/2010/main" val="126506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Statistics Environment: Powerful although not pretty…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73160"/>
            <a:ext cx="4999215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885" y="3140968"/>
            <a:ext cx="6080125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52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 format: small </a:t>
            </a:r>
            <a:r>
              <a:rPr lang="en-GB" dirty="0"/>
              <a:t>filled </a:t>
            </a:r>
            <a:r>
              <a:rPr lang="en-GB" dirty="0" smtClean="0"/>
              <a:t>red circles (col=“red”, </a:t>
            </a:r>
            <a:r>
              <a:rPr lang="en-GB" dirty="0" err="1" smtClean="0"/>
              <a:t>pch</a:t>
            </a:r>
            <a:r>
              <a:rPr lang="en-GB" dirty="0" smtClean="0"/>
              <a:t>=19</a:t>
            </a:r>
            <a:r>
              <a:rPr lang="en-GB" dirty="0"/>
              <a:t>, </a:t>
            </a:r>
            <a:r>
              <a:rPr lang="en-GB" dirty="0" err="1"/>
              <a:t>cex</a:t>
            </a:r>
            <a:r>
              <a:rPr lang="en-GB" dirty="0"/>
              <a:t>=0.4).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4" t="14527"/>
          <a:stretch/>
        </p:blipFill>
        <p:spPr bwMode="auto">
          <a:xfrm>
            <a:off x="2442526" y="2132856"/>
            <a:ext cx="4012457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101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Controlling the text in a plot: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Three </a:t>
            </a:r>
            <a:r>
              <a:rPr lang="en-GB" dirty="0"/>
              <a:t>elements of text in your plot:</a:t>
            </a:r>
          </a:p>
          <a:p>
            <a:pPr marL="0" indent="0">
              <a:buNone/>
            </a:pPr>
            <a:r>
              <a:rPr lang="en-GB" dirty="0" smtClean="0"/>
              <a:t>	1</a:t>
            </a:r>
            <a:r>
              <a:rPr lang="en-GB" dirty="0"/>
              <a:t>. The main </a:t>
            </a:r>
            <a:r>
              <a:rPr lang="en-GB" dirty="0" smtClean="0"/>
              <a:t>title.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	2</a:t>
            </a:r>
            <a:r>
              <a:rPr lang="en-GB" dirty="0"/>
              <a:t>. The axis </a:t>
            </a:r>
            <a:r>
              <a:rPr lang="en-GB" dirty="0" smtClean="0"/>
              <a:t>labels.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	3</a:t>
            </a:r>
            <a:r>
              <a:rPr lang="en-GB" dirty="0"/>
              <a:t>. The numbers along the </a:t>
            </a:r>
            <a:r>
              <a:rPr lang="en-GB" dirty="0" smtClean="0"/>
              <a:t>axes.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To </a:t>
            </a:r>
            <a:r>
              <a:rPr lang="en-GB" dirty="0"/>
              <a:t>set a main title in large red text, you could </a:t>
            </a:r>
            <a:r>
              <a:rPr lang="en-GB" dirty="0" smtClean="0"/>
              <a:t>use”:</a:t>
            </a:r>
            <a:endParaRPr lang="en-GB" dirty="0"/>
          </a:p>
          <a:p>
            <a:pPr marL="0" indent="0">
              <a:buNone/>
            </a:pPr>
            <a:endParaRPr lang="en-GB" sz="1600" dirty="0" smtClean="0"/>
          </a:p>
          <a:p>
            <a:pPr marL="0" indent="0">
              <a:buNone/>
            </a:pPr>
            <a:r>
              <a:rPr lang="en-GB" sz="1600" dirty="0" smtClean="0"/>
              <a:t>&gt; </a:t>
            </a:r>
            <a:r>
              <a:rPr lang="en-GB" sz="1600" dirty="0"/>
              <a:t>plot(x=</a:t>
            </a:r>
            <a:r>
              <a:rPr lang="en-GB" sz="1600" dirty="0" err="1"/>
              <a:t>df$AminoAcids,y</a:t>
            </a:r>
            <a:r>
              <a:rPr lang="en-GB" sz="1600" dirty="0"/>
              <a:t> = </a:t>
            </a:r>
            <a:r>
              <a:rPr lang="en-GB" sz="1600" dirty="0" err="1"/>
              <a:t>df$Leu,main</a:t>
            </a:r>
            <a:r>
              <a:rPr lang="en-GB" sz="1600" dirty="0"/>
              <a:t>="</a:t>
            </a:r>
            <a:r>
              <a:rPr lang="en-GB" sz="1600" dirty="0" smtClean="0"/>
              <a:t>Title Text</a:t>
            </a:r>
            <a:r>
              <a:rPr lang="en-GB" sz="1600" dirty="0"/>
              <a:t>",</a:t>
            </a:r>
            <a:r>
              <a:rPr lang="en-GB" sz="1600" dirty="0" err="1"/>
              <a:t>cex.main</a:t>
            </a:r>
            <a:r>
              <a:rPr lang="en-GB" sz="1600" dirty="0"/>
              <a:t>=2,col.main="red")</a:t>
            </a:r>
          </a:p>
        </p:txBody>
      </p:sp>
    </p:spTree>
    <p:extLst>
      <p:ext uri="{BB962C8B-B14F-4D97-AF65-F5344CB8AC3E}">
        <p14:creationId xmlns:p14="http://schemas.microsoft.com/office/powerpoint/2010/main" val="14153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Main title text customisation: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6" t="14304"/>
          <a:stretch/>
        </p:blipFill>
        <p:spPr bwMode="auto">
          <a:xfrm>
            <a:off x="2339752" y="1556792"/>
            <a:ext cx="4574607" cy="458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233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Axis label customisation: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 </a:t>
            </a:r>
            <a:r>
              <a:rPr lang="en-GB" dirty="0"/>
              <a:t>set your own x and y labels in </a:t>
            </a:r>
            <a:r>
              <a:rPr lang="en-GB" dirty="0" smtClean="0"/>
              <a:t>small (half size), </a:t>
            </a:r>
            <a:r>
              <a:rPr lang="en-GB" dirty="0"/>
              <a:t>blue text</a:t>
            </a:r>
            <a:r>
              <a:rPr lang="en-GB" dirty="0" smtClean="0"/>
              <a:t>: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&gt; plot(x </a:t>
            </a:r>
            <a:r>
              <a:rPr lang="en-GB" dirty="0"/>
              <a:t>= </a:t>
            </a:r>
            <a:r>
              <a:rPr lang="en-GB" dirty="0" err="1"/>
              <a:t>df$AminoAcids,y</a:t>
            </a:r>
            <a:r>
              <a:rPr lang="en-GB" dirty="0"/>
              <a:t> = </a:t>
            </a:r>
            <a:r>
              <a:rPr lang="en-GB" dirty="0" err="1"/>
              <a:t>df$Leu,xlab</a:t>
            </a:r>
            <a:r>
              <a:rPr lang="en-GB" dirty="0"/>
              <a:t>="Length",</a:t>
            </a:r>
            <a:r>
              <a:rPr lang="en-GB" dirty="0" err="1"/>
              <a:t>ylab</a:t>
            </a:r>
            <a:r>
              <a:rPr lang="en-GB" dirty="0"/>
              <a:t> = "</a:t>
            </a:r>
            <a:r>
              <a:rPr lang="en-GB" dirty="0" err="1"/>
              <a:t>Leucines</a:t>
            </a:r>
            <a:r>
              <a:rPr lang="en-GB" dirty="0"/>
              <a:t>",</a:t>
            </a:r>
            <a:r>
              <a:rPr lang="en-GB" dirty="0" err="1"/>
              <a:t>cex.lab</a:t>
            </a:r>
            <a:r>
              <a:rPr lang="en-GB" dirty="0"/>
              <a:t>=0.5,col.lab="blue")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6" t="14528"/>
          <a:stretch/>
        </p:blipFill>
        <p:spPr bwMode="auto">
          <a:xfrm>
            <a:off x="2843808" y="2996952"/>
            <a:ext cx="3321924" cy="3321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500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Axis number text customisation: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GB" dirty="0" smtClean="0"/>
              <a:t>catterplot </a:t>
            </a:r>
            <a:r>
              <a:rPr lang="en-GB" dirty="0"/>
              <a:t>with blue axis numbers at half the default size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&gt;plot(x=</a:t>
            </a:r>
            <a:r>
              <a:rPr lang="en-GB" dirty="0" err="1" smtClean="0"/>
              <a:t>df$AminoAcids</a:t>
            </a:r>
            <a:r>
              <a:rPr lang="en-GB" dirty="0"/>
              <a:t>, y=</a:t>
            </a:r>
            <a:r>
              <a:rPr lang="en-GB" dirty="0" err="1"/>
              <a:t>df$Leu</a:t>
            </a:r>
            <a:r>
              <a:rPr lang="en-GB" dirty="0"/>
              <a:t>, </a:t>
            </a:r>
            <a:r>
              <a:rPr lang="en-GB" dirty="0" err="1"/>
              <a:t>cex.axis</a:t>
            </a:r>
            <a:r>
              <a:rPr lang="en-GB" dirty="0"/>
              <a:t>=0.5, </a:t>
            </a:r>
            <a:r>
              <a:rPr lang="en-GB" dirty="0" err="1"/>
              <a:t>col.axis</a:t>
            </a:r>
            <a:r>
              <a:rPr lang="en-GB" dirty="0"/>
              <a:t>="blue")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5" t="14751"/>
          <a:stretch/>
        </p:blipFill>
        <p:spPr bwMode="auto">
          <a:xfrm>
            <a:off x="2658058" y="2711612"/>
            <a:ext cx="3680069" cy="367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872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Changing axis ranges: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Re-scaling </a:t>
            </a:r>
            <a:r>
              <a:rPr lang="en-GB" dirty="0"/>
              <a:t>a plot to show data within a certain </a:t>
            </a:r>
            <a:r>
              <a:rPr lang="en-GB" dirty="0" smtClean="0"/>
              <a:t>range: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 &gt; plot(x=</a:t>
            </a:r>
            <a:r>
              <a:rPr lang="en-GB" dirty="0" err="1" smtClean="0"/>
              <a:t>df$AminoAcids</a:t>
            </a:r>
            <a:r>
              <a:rPr lang="en-GB" dirty="0"/>
              <a:t>, y=</a:t>
            </a:r>
            <a:r>
              <a:rPr lang="en-GB" dirty="0" err="1"/>
              <a:t>df$Leu</a:t>
            </a:r>
            <a:r>
              <a:rPr lang="en-GB" dirty="0"/>
              <a:t>, </a:t>
            </a:r>
            <a:r>
              <a:rPr lang="en-GB" dirty="0" err="1"/>
              <a:t>xlim</a:t>
            </a:r>
            <a:r>
              <a:rPr lang="en-GB" dirty="0"/>
              <a:t>=c(0,5000), </a:t>
            </a:r>
            <a:r>
              <a:rPr lang="en-GB" dirty="0" err="1"/>
              <a:t>ylim</a:t>
            </a:r>
            <a:r>
              <a:rPr lang="en-GB" dirty="0"/>
              <a:t>=c(0,500))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5" t="14528"/>
          <a:stretch/>
        </p:blipFill>
        <p:spPr bwMode="auto">
          <a:xfrm>
            <a:off x="2555776" y="2564904"/>
            <a:ext cx="3856186" cy="386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96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Customising axes: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First, make a plot without axes using the argument axes=F.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	&gt; plot(x=</a:t>
            </a:r>
            <a:r>
              <a:rPr lang="en-GB" dirty="0" err="1" smtClean="0"/>
              <a:t>df$AminoAcids</a:t>
            </a:r>
            <a:r>
              <a:rPr lang="en-GB" dirty="0"/>
              <a:t>, y=</a:t>
            </a:r>
            <a:r>
              <a:rPr lang="en-GB" dirty="0" err="1"/>
              <a:t>df$Leu</a:t>
            </a:r>
            <a:r>
              <a:rPr lang="en-GB" dirty="0"/>
              <a:t>, </a:t>
            </a:r>
            <a:r>
              <a:rPr lang="en-GB" dirty="0" err="1"/>
              <a:t>xlim</a:t>
            </a:r>
            <a:r>
              <a:rPr lang="en-GB" dirty="0"/>
              <a:t>=c(0,5000), </a:t>
            </a:r>
            <a:r>
              <a:rPr lang="en-GB" dirty="0" smtClean="0"/>
              <a:t>	</a:t>
            </a:r>
            <a:r>
              <a:rPr lang="en-GB" dirty="0" err="1" smtClean="0"/>
              <a:t>ylim</a:t>
            </a:r>
            <a:r>
              <a:rPr lang="en-GB" dirty="0" smtClean="0"/>
              <a:t>=c(0,500</a:t>
            </a:r>
            <a:r>
              <a:rPr lang="en-GB" dirty="0"/>
              <a:t>), axes=F)</a:t>
            </a:r>
          </a:p>
          <a:p>
            <a:endParaRPr lang="en-GB" dirty="0" smtClean="0"/>
          </a:p>
          <a:p>
            <a:r>
              <a:rPr lang="en-GB" dirty="0" smtClean="0"/>
              <a:t>Now</a:t>
            </a:r>
            <a:r>
              <a:rPr lang="en-GB" dirty="0"/>
              <a:t>, add an x-axis (“side=1” means the bottom of the plot)</a:t>
            </a:r>
          </a:p>
          <a:p>
            <a:pPr marL="0" indent="0">
              <a:buNone/>
            </a:pPr>
            <a:r>
              <a:rPr lang="en-GB" dirty="0" smtClean="0"/>
              <a:t>	&gt; axis(side=1</a:t>
            </a:r>
            <a:r>
              <a:rPr lang="en-GB" dirty="0"/>
              <a:t>)</a:t>
            </a:r>
          </a:p>
          <a:p>
            <a:endParaRPr lang="en-GB" dirty="0" smtClean="0"/>
          </a:p>
          <a:p>
            <a:r>
              <a:rPr lang="en-GB" dirty="0" smtClean="0"/>
              <a:t>Now add y-axis </a:t>
            </a:r>
            <a:r>
              <a:rPr lang="en-GB" dirty="0"/>
              <a:t>(“side=2”). Here, we will control what is displayed (labels), where along the axis (</a:t>
            </a:r>
            <a:r>
              <a:rPr lang="en-GB" dirty="0" smtClean="0"/>
              <a:t>at) and </a:t>
            </a:r>
            <a:r>
              <a:rPr lang="en-GB" dirty="0"/>
              <a:t>the direction of the text (las=1, rather than las=0</a:t>
            </a:r>
            <a:r>
              <a:rPr lang="en-GB" dirty="0" smtClean="0"/>
              <a:t>):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	&gt; axis(side=2</a:t>
            </a:r>
            <a:r>
              <a:rPr lang="en-GB" dirty="0"/>
              <a:t>, at=c(0,250,500), labels=c(0,250,500), las=1)</a:t>
            </a:r>
          </a:p>
        </p:txBody>
      </p:sp>
    </p:spTree>
    <p:extLst>
      <p:ext uri="{BB962C8B-B14F-4D97-AF65-F5344CB8AC3E}">
        <p14:creationId xmlns:p14="http://schemas.microsoft.com/office/powerpoint/2010/main" val="263294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5" t="13857"/>
          <a:stretch/>
        </p:blipFill>
        <p:spPr bwMode="auto">
          <a:xfrm>
            <a:off x="2483768" y="1412776"/>
            <a:ext cx="4704489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523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Simultaneous plotting of data, legends and lines: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8250237" cy="4495800"/>
          </a:xfrm>
        </p:spPr>
        <p:txBody>
          <a:bodyPr/>
          <a:lstStyle/>
          <a:p>
            <a:r>
              <a:rPr lang="en-GB" sz="1600" dirty="0" smtClean="0"/>
              <a:t>Add Valine points (red circles) to Leucine graph (black circle):</a:t>
            </a:r>
          </a:p>
          <a:p>
            <a:pPr marL="0" indent="0">
              <a:buNone/>
            </a:pPr>
            <a:r>
              <a:rPr lang="en-GB" sz="1600" dirty="0" smtClean="0"/>
              <a:t>	&gt; plot(x=</a:t>
            </a:r>
            <a:r>
              <a:rPr lang="en-GB" sz="1600" dirty="0" err="1" smtClean="0"/>
              <a:t>df$AminoAcids</a:t>
            </a:r>
            <a:r>
              <a:rPr lang="en-GB" sz="1600" dirty="0"/>
              <a:t>, y=</a:t>
            </a:r>
            <a:r>
              <a:rPr lang="en-GB" sz="1600" dirty="0" err="1"/>
              <a:t>df$Leu</a:t>
            </a:r>
            <a:r>
              <a:rPr lang="en-GB" sz="1600" dirty="0"/>
              <a:t>, col="black")</a:t>
            </a:r>
          </a:p>
          <a:p>
            <a:pPr marL="0" indent="0">
              <a:buNone/>
            </a:pPr>
            <a:r>
              <a:rPr lang="en-GB" sz="1600" dirty="0" smtClean="0"/>
              <a:t>	&gt; points(x=</a:t>
            </a:r>
            <a:r>
              <a:rPr lang="en-GB" sz="1600" dirty="0" err="1" smtClean="0"/>
              <a:t>df$AminoAcids</a:t>
            </a:r>
            <a:r>
              <a:rPr lang="en-GB" sz="1600" dirty="0"/>
              <a:t>, y=</a:t>
            </a:r>
            <a:r>
              <a:rPr lang="en-GB" sz="1600" dirty="0" err="1"/>
              <a:t>df$Val</a:t>
            </a:r>
            <a:r>
              <a:rPr lang="en-GB" sz="1600" dirty="0"/>
              <a:t>, col="red")</a:t>
            </a:r>
          </a:p>
          <a:p>
            <a:endParaRPr lang="en-GB" sz="1600" dirty="0"/>
          </a:p>
          <a:p>
            <a:r>
              <a:rPr lang="en-GB" sz="1600" dirty="0" smtClean="0"/>
              <a:t>Add legend with colour of points shown:</a:t>
            </a:r>
            <a:endParaRPr lang="en-GB" sz="1600" dirty="0"/>
          </a:p>
          <a:p>
            <a:pPr marL="0" indent="0">
              <a:buNone/>
            </a:pPr>
            <a:r>
              <a:rPr lang="en-GB" sz="1600" dirty="0" smtClean="0"/>
              <a:t>	&gt; legend(x=0</a:t>
            </a:r>
            <a:r>
              <a:rPr lang="en-GB" sz="1600" dirty="0"/>
              <a:t>, y=1000, legend=c("</a:t>
            </a:r>
            <a:r>
              <a:rPr lang="en-GB" sz="1600" dirty="0" err="1"/>
              <a:t>Leu</a:t>
            </a:r>
            <a:r>
              <a:rPr lang="en-GB" sz="1600" dirty="0"/>
              <a:t>","Val"), </a:t>
            </a:r>
            <a:r>
              <a:rPr lang="en-GB" sz="1600" dirty="0" err="1"/>
              <a:t>pch</a:t>
            </a:r>
            <a:r>
              <a:rPr lang="en-GB" sz="1600" dirty="0"/>
              <a:t>=1, </a:t>
            </a:r>
            <a:r>
              <a:rPr lang="en-GB" sz="1600" dirty="0" smtClean="0"/>
              <a:t>	col=c</a:t>
            </a:r>
            <a:r>
              <a:rPr lang="en-GB" sz="1600" dirty="0"/>
              <a:t>("</a:t>
            </a:r>
            <a:r>
              <a:rPr lang="en-GB" sz="1600" dirty="0" err="1"/>
              <a:t>black","red</a:t>
            </a:r>
            <a:r>
              <a:rPr lang="en-GB" sz="1600" dirty="0"/>
              <a:t>"))</a:t>
            </a:r>
          </a:p>
          <a:p>
            <a:endParaRPr lang="en-GB" sz="1600" dirty="0"/>
          </a:p>
          <a:p>
            <a:r>
              <a:rPr lang="en-GB" sz="1600" dirty="0"/>
              <a:t>T</a:t>
            </a:r>
            <a:r>
              <a:rPr lang="en-GB" sz="1600" dirty="0" smtClean="0"/>
              <a:t>ry other different </a:t>
            </a:r>
            <a:r>
              <a:rPr lang="en-GB" sz="1600" dirty="0"/>
              <a:t>positions of legend</a:t>
            </a:r>
          </a:p>
          <a:p>
            <a:pPr marL="0" indent="0">
              <a:buNone/>
            </a:pPr>
            <a:r>
              <a:rPr lang="en-GB" sz="1600" dirty="0" smtClean="0"/>
              <a:t>	&gt; legend(x=12000</a:t>
            </a:r>
            <a:r>
              <a:rPr lang="en-GB" sz="1600" dirty="0"/>
              <a:t>, y=1000, legend=c("</a:t>
            </a:r>
            <a:r>
              <a:rPr lang="en-GB" sz="1600" dirty="0" err="1"/>
              <a:t>Leu</a:t>
            </a:r>
            <a:r>
              <a:rPr lang="en-GB" sz="1600" dirty="0"/>
              <a:t>","Val"), </a:t>
            </a:r>
            <a:r>
              <a:rPr lang="en-GB" sz="1600" dirty="0" err="1"/>
              <a:t>pch</a:t>
            </a:r>
            <a:r>
              <a:rPr lang="en-GB" sz="1600" dirty="0"/>
              <a:t>=1, </a:t>
            </a:r>
            <a:r>
              <a:rPr lang="en-GB" sz="1600" dirty="0" smtClean="0"/>
              <a:t>	col=c</a:t>
            </a:r>
            <a:r>
              <a:rPr lang="en-GB" sz="1600" dirty="0"/>
              <a:t>("</a:t>
            </a:r>
            <a:r>
              <a:rPr lang="en-GB" sz="1600" dirty="0" err="1"/>
              <a:t>black","red</a:t>
            </a:r>
            <a:r>
              <a:rPr lang="en-GB" sz="1600" dirty="0"/>
              <a:t>"))</a:t>
            </a:r>
          </a:p>
          <a:p>
            <a:pPr marL="0" indent="0">
              <a:buNone/>
            </a:pPr>
            <a:r>
              <a:rPr lang="en-GB" sz="1600" dirty="0" smtClean="0"/>
              <a:t>	&gt; legend(x=12000</a:t>
            </a:r>
            <a:r>
              <a:rPr lang="en-GB" sz="1600" dirty="0"/>
              <a:t>, y=1500, legend=c("</a:t>
            </a:r>
            <a:r>
              <a:rPr lang="en-GB" sz="1600" dirty="0" err="1"/>
              <a:t>Leu</a:t>
            </a:r>
            <a:r>
              <a:rPr lang="en-GB" sz="1600" dirty="0"/>
              <a:t>","Val"), </a:t>
            </a:r>
            <a:r>
              <a:rPr lang="en-GB" sz="1600" dirty="0" err="1"/>
              <a:t>pch</a:t>
            </a:r>
            <a:r>
              <a:rPr lang="en-GB" sz="1600" dirty="0"/>
              <a:t>=1, </a:t>
            </a:r>
            <a:r>
              <a:rPr lang="en-GB" sz="1600" dirty="0" smtClean="0"/>
              <a:t>	col=c</a:t>
            </a:r>
            <a:r>
              <a:rPr lang="en-GB" sz="1600" dirty="0"/>
              <a:t>("</a:t>
            </a:r>
            <a:r>
              <a:rPr lang="en-GB" sz="1600" dirty="0" err="1"/>
              <a:t>black","red</a:t>
            </a:r>
            <a:r>
              <a:rPr lang="en-GB" sz="1600" dirty="0" smtClean="0"/>
              <a:t>"))</a:t>
            </a:r>
          </a:p>
          <a:p>
            <a:endParaRPr lang="en-GB" sz="1600" dirty="0" smtClean="0"/>
          </a:p>
          <a:p>
            <a:r>
              <a:rPr lang="en-GB" sz="1600" dirty="0" smtClean="0"/>
              <a:t>Add </a:t>
            </a:r>
            <a:r>
              <a:rPr lang="en-GB" sz="1600" dirty="0"/>
              <a:t>additional </a:t>
            </a:r>
            <a:r>
              <a:rPr lang="en-GB" sz="1600" dirty="0" smtClean="0"/>
              <a:t>dashed (</a:t>
            </a:r>
            <a:r>
              <a:rPr lang="en-GB" sz="1600" dirty="0" err="1" smtClean="0"/>
              <a:t>lty</a:t>
            </a:r>
            <a:r>
              <a:rPr lang="en-GB" sz="1600" dirty="0" smtClean="0"/>
              <a:t>=2) horizontal and dotted vertical lines (</a:t>
            </a:r>
            <a:r>
              <a:rPr lang="en-GB" sz="1600" dirty="0" err="1" smtClean="0"/>
              <a:t>lty</a:t>
            </a:r>
            <a:r>
              <a:rPr lang="en-GB" sz="1600" dirty="0" smtClean="0"/>
              <a:t>=3) </a:t>
            </a:r>
            <a:r>
              <a:rPr lang="en-GB" sz="1600" dirty="0"/>
              <a:t>to </a:t>
            </a:r>
            <a:r>
              <a:rPr lang="en-GB" sz="1600" dirty="0" smtClean="0"/>
              <a:t>plot and alter line widths using </a:t>
            </a:r>
            <a:r>
              <a:rPr lang="en-GB" sz="1600" dirty="0" err="1" smtClean="0"/>
              <a:t>lwd</a:t>
            </a:r>
            <a:r>
              <a:rPr lang="en-GB" sz="1600" dirty="0" smtClean="0"/>
              <a:t> argument:</a:t>
            </a:r>
            <a:endParaRPr lang="en-GB" sz="1600" dirty="0"/>
          </a:p>
          <a:p>
            <a:pPr marL="0" indent="0">
              <a:buNone/>
            </a:pPr>
            <a:r>
              <a:rPr lang="en-GB" sz="1600" dirty="0" smtClean="0"/>
              <a:t>	&gt; </a:t>
            </a:r>
            <a:r>
              <a:rPr lang="en-GB" sz="1600" dirty="0" err="1" smtClean="0"/>
              <a:t>abline</a:t>
            </a:r>
            <a:r>
              <a:rPr lang="en-GB" sz="1600" dirty="0" smtClean="0"/>
              <a:t>(h=100</a:t>
            </a:r>
            <a:r>
              <a:rPr lang="en-GB" sz="1600" dirty="0"/>
              <a:t>, </a:t>
            </a:r>
            <a:r>
              <a:rPr lang="en-GB" sz="1600" dirty="0" err="1"/>
              <a:t>lty</a:t>
            </a:r>
            <a:r>
              <a:rPr lang="en-GB" sz="1600" dirty="0"/>
              <a:t>=2, </a:t>
            </a:r>
            <a:r>
              <a:rPr lang="en-GB" sz="1600" dirty="0" err="1"/>
              <a:t>lwd</a:t>
            </a:r>
            <a:r>
              <a:rPr lang="en-GB" sz="1600" dirty="0"/>
              <a:t>=4, col="red")</a:t>
            </a:r>
          </a:p>
          <a:p>
            <a:pPr marL="0" indent="0">
              <a:buNone/>
            </a:pPr>
            <a:r>
              <a:rPr lang="en-GB" sz="1600" dirty="0" smtClean="0"/>
              <a:t>	&gt; </a:t>
            </a:r>
            <a:r>
              <a:rPr lang="en-GB" sz="1600" dirty="0" err="1" smtClean="0"/>
              <a:t>abline</a:t>
            </a:r>
            <a:r>
              <a:rPr lang="en-GB" sz="1600" dirty="0" smtClean="0"/>
              <a:t>(v=200</a:t>
            </a:r>
            <a:r>
              <a:rPr lang="en-GB" sz="1600" dirty="0"/>
              <a:t>, </a:t>
            </a:r>
            <a:r>
              <a:rPr lang="en-GB" sz="1600" dirty="0" err="1"/>
              <a:t>lty</a:t>
            </a:r>
            <a:r>
              <a:rPr lang="en-GB" sz="1600" dirty="0"/>
              <a:t>=3, </a:t>
            </a:r>
            <a:r>
              <a:rPr lang="en-GB" sz="1600" dirty="0" err="1"/>
              <a:t>lwd</a:t>
            </a:r>
            <a:r>
              <a:rPr lang="en-GB" sz="1600" dirty="0"/>
              <a:t>=0.5, col="blue")</a:t>
            </a:r>
          </a:p>
        </p:txBody>
      </p:sp>
    </p:spTree>
    <p:extLst>
      <p:ext uri="{BB962C8B-B14F-4D97-AF65-F5344CB8AC3E}">
        <p14:creationId xmlns:p14="http://schemas.microsoft.com/office/powerpoint/2010/main" val="400356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5" t="14751"/>
          <a:stretch/>
        </p:blipFill>
        <p:spPr bwMode="auto">
          <a:xfrm>
            <a:off x="2123728" y="1468169"/>
            <a:ext cx="4825854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039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99792" y="1916832"/>
            <a:ext cx="3523304" cy="3523304"/>
            <a:chOff x="2699792" y="1916832"/>
            <a:chExt cx="3523304" cy="352330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1916832"/>
              <a:ext cx="3523304" cy="352330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2699792" y="1916832"/>
              <a:ext cx="3523304" cy="3523304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Rstudio</a:t>
            </a:r>
            <a:r>
              <a:rPr lang="en-GB" dirty="0" smtClean="0"/>
              <a:t>: Making using R easier…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325" y="1556792"/>
            <a:ext cx="8250237" cy="4495800"/>
          </a:xfrm>
        </p:spPr>
        <p:txBody>
          <a:bodyPr/>
          <a:lstStyle/>
          <a:p>
            <a:r>
              <a:rPr lang="en-GB" dirty="0" smtClean="0"/>
              <a:t>R is not a particularly smooth user experience if you don’t use an integrated development environment (IDE) such as </a:t>
            </a:r>
            <a:r>
              <a:rPr lang="en-GB" dirty="0" err="1" smtClean="0"/>
              <a:t>Rstudio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 smtClean="0"/>
              <a:t>R can be:</a:t>
            </a:r>
          </a:p>
          <a:p>
            <a:pPr lvl="1"/>
            <a:r>
              <a:rPr lang="en-GB" dirty="0" smtClean="0"/>
              <a:t>Easy to make typing mistakes in, as there is no autofill/correct.</a:t>
            </a:r>
          </a:p>
          <a:p>
            <a:pPr lvl="1"/>
            <a:r>
              <a:rPr lang="en-GB" dirty="0" smtClean="0"/>
              <a:t>A little difficult to see where bugs are, as there are no pointers to them.</a:t>
            </a:r>
          </a:p>
          <a:p>
            <a:pPr lvl="1"/>
            <a:r>
              <a:rPr lang="en-GB" dirty="0" smtClean="0"/>
              <a:t>Hard to organise different windows such as plots, viewers and command line windows, as some have to be closed before carrying on.</a:t>
            </a:r>
          </a:p>
          <a:p>
            <a:endParaRPr lang="en-GB" dirty="0"/>
          </a:p>
          <a:p>
            <a:r>
              <a:rPr lang="en-GB" dirty="0" err="1" smtClean="0"/>
              <a:t>Rstudio</a:t>
            </a:r>
            <a:r>
              <a:rPr lang="en-GB" dirty="0"/>
              <a:t> is </a:t>
            </a:r>
            <a:r>
              <a:rPr lang="en-GB" dirty="0" smtClean="0"/>
              <a:t>“a </a:t>
            </a:r>
            <a:r>
              <a:rPr lang="en-GB" dirty="0"/>
              <a:t>set of integrated tools designed to help you be more productive with R. It includes a console, syntax-highlighting editor that supports direct code execution, and a variety of robust tools for plotting, viewing history, debugging and managing your workspace</a:t>
            </a:r>
            <a:r>
              <a:rPr lang="en-GB" dirty="0" smtClean="0"/>
              <a:t>.”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5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Histograms: Another common plot type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Plot histogram of frequencies with red bars and title: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</a:t>
            </a:r>
            <a:r>
              <a:rPr lang="en-GB" dirty="0" err="1" smtClean="0"/>
              <a:t>hist</a:t>
            </a:r>
            <a:r>
              <a:rPr lang="en-GB" dirty="0" smtClean="0"/>
              <a:t>(</a:t>
            </a:r>
            <a:r>
              <a:rPr lang="en-GB" dirty="0" err="1" smtClean="0"/>
              <a:t>df$AminoAcids,col</a:t>
            </a:r>
            <a:r>
              <a:rPr lang="en-GB" dirty="0" smtClean="0"/>
              <a:t> </a:t>
            </a:r>
            <a:r>
              <a:rPr lang="en-GB" dirty="0"/>
              <a:t>= "</a:t>
            </a:r>
            <a:r>
              <a:rPr lang="en-GB" dirty="0" err="1"/>
              <a:t>red",main</a:t>
            </a:r>
            <a:r>
              <a:rPr lang="en-GB" dirty="0"/>
              <a:t> = "Histogram of </a:t>
            </a:r>
            <a:r>
              <a:rPr lang="en-GB" dirty="0" smtClean="0"/>
              <a:t>	Amino </a:t>
            </a:r>
            <a:r>
              <a:rPr lang="en-GB" dirty="0"/>
              <a:t>Acids in Protein",</a:t>
            </a:r>
            <a:r>
              <a:rPr lang="en-GB" dirty="0" err="1"/>
              <a:t>freq</a:t>
            </a:r>
            <a:r>
              <a:rPr lang="en-GB" dirty="0"/>
              <a:t> = T)</a:t>
            </a:r>
          </a:p>
          <a:p>
            <a:endParaRPr lang="en-GB" dirty="0" smtClean="0"/>
          </a:p>
          <a:p>
            <a:r>
              <a:rPr lang="en-GB" dirty="0" smtClean="0"/>
              <a:t>Display </a:t>
            </a:r>
            <a:r>
              <a:rPr lang="en-GB" dirty="0"/>
              <a:t>vertical line at maximum amino acid count value</a:t>
            </a:r>
          </a:p>
          <a:p>
            <a:pPr marL="0" indent="0">
              <a:buNone/>
            </a:pPr>
            <a:r>
              <a:rPr lang="en-GB" dirty="0" smtClean="0"/>
              <a:t>	&gt; </a:t>
            </a:r>
            <a:r>
              <a:rPr lang="en-GB" dirty="0" err="1" smtClean="0"/>
              <a:t>AminoAcids_Max</a:t>
            </a:r>
            <a:r>
              <a:rPr lang="en-GB" dirty="0" smtClean="0"/>
              <a:t> </a:t>
            </a:r>
            <a:r>
              <a:rPr lang="en-GB" dirty="0"/>
              <a:t>= max(</a:t>
            </a:r>
            <a:r>
              <a:rPr lang="en-GB" dirty="0" err="1"/>
              <a:t>df$AminoAcids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 smtClean="0"/>
              <a:t>	&gt; </a:t>
            </a:r>
            <a:r>
              <a:rPr lang="en-GB" dirty="0" err="1" smtClean="0"/>
              <a:t>abline</a:t>
            </a:r>
            <a:r>
              <a:rPr lang="en-GB" dirty="0" smtClean="0"/>
              <a:t>(v </a:t>
            </a:r>
            <a:r>
              <a:rPr lang="en-GB" dirty="0"/>
              <a:t>= </a:t>
            </a:r>
            <a:r>
              <a:rPr lang="en-GB" dirty="0" err="1"/>
              <a:t>AminoAcids_Max</a:t>
            </a:r>
            <a:r>
              <a:rPr lang="en-GB" dirty="0" smtClean="0"/>
              <a:t>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3090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plot types…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 smtClean="0"/>
              <a:t>For examples of the plotting capabilities of R (with code shown):</a:t>
            </a:r>
          </a:p>
          <a:p>
            <a:pPr marL="0" indent="0">
              <a:buNone/>
            </a:pPr>
            <a:r>
              <a:rPr lang="en-GB" sz="1800" dirty="0" smtClean="0"/>
              <a:t>	&gt; demo(topic=“graphics”)</a:t>
            </a:r>
          </a:p>
          <a:p>
            <a:pPr marL="0" indent="0">
              <a:buNone/>
            </a:pPr>
            <a:r>
              <a:rPr lang="en-GB" sz="1800" dirty="0"/>
              <a:t>	</a:t>
            </a:r>
            <a:r>
              <a:rPr lang="en-GB" sz="1800" dirty="0" smtClean="0"/>
              <a:t>&gt; demo(topic=“</a:t>
            </a:r>
            <a:r>
              <a:rPr lang="en-GB" sz="1800" dirty="0" err="1" smtClean="0"/>
              <a:t>persp</a:t>
            </a:r>
            <a:r>
              <a:rPr lang="en-GB" sz="1800" dirty="0" smtClean="0"/>
              <a:t>”)</a:t>
            </a:r>
          </a:p>
          <a:p>
            <a:endParaRPr lang="en-GB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4" t="14528"/>
          <a:stretch/>
        </p:blipFill>
        <p:spPr bwMode="auto">
          <a:xfrm>
            <a:off x="251520" y="2845056"/>
            <a:ext cx="1728192" cy="173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7" t="14854"/>
          <a:stretch/>
        </p:blipFill>
        <p:spPr bwMode="auto">
          <a:xfrm>
            <a:off x="2411760" y="2889482"/>
            <a:ext cx="1604437" cy="159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9" t="14631"/>
          <a:stretch/>
        </p:blipFill>
        <p:spPr bwMode="auto">
          <a:xfrm>
            <a:off x="4643548" y="2873396"/>
            <a:ext cx="1730426" cy="1717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8" t="14407"/>
          <a:stretch/>
        </p:blipFill>
        <p:spPr bwMode="auto">
          <a:xfrm>
            <a:off x="6948264" y="2783196"/>
            <a:ext cx="1818325" cy="18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26" t="14854"/>
          <a:stretch/>
        </p:blipFill>
        <p:spPr bwMode="auto">
          <a:xfrm>
            <a:off x="2321274" y="4591220"/>
            <a:ext cx="1785408" cy="178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8" t="14631"/>
          <a:stretch/>
        </p:blipFill>
        <p:spPr bwMode="auto">
          <a:xfrm>
            <a:off x="4860032" y="4706430"/>
            <a:ext cx="1674309" cy="1666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303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484784"/>
            <a:ext cx="8917519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Getting help with R: The help tab…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279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Getting help with 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/>
              <a:t>h</a:t>
            </a:r>
            <a:r>
              <a:rPr lang="en-GB" sz="1800" dirty="0" smtClean="0"/>
              <a:t>elp() function or ? Command</a:t>
            </a:r>
          </a:p>
          <a:p>
            <a:pPr marL="0" indent="0">
              <a:buNone/>
            </a:pPr>
            <a:r>
              <a:rPr lang="en-GB" sz="1800" dirty="0" smtClean="0"/>
              <a:t>	&gt; help(ls) or ?ls # help for ls() function.</a:t>
            </a:r>
          </a:p>
          <a:p>
            <a:pPr marL="0" indent="0">
              <a:buNone/>
            </a:pPr>
            <a:endParaRPr lang="en-GB" sz="1800" dirty="0" smtClean="0">
              <a:hlinkClick r:id="rId2"/>
            </a:endParaRPr>
          </a:p>
          <a:p>
            <a:r>
              <a:rPr lang="en-GB" sz="1800" u="sng" dirty="0" smtClean="0">
                <a:hlinkClick r:id="rId2"/>
              </a:rPr>
              <a:t>https</a:t>
            </a:r>
            <a:r>
              <a:rPr lang="en-GB" sz="1800" u="sng" dirty="0">
                <a:hlinkClick r:id="rId2"/>
              </a:rPr>
              <a:t>://lstmed.sharepoint.com/research/RDM/rcu/Pages/R/Coding-with-R.aspx</a:t>
            </a:r>
            <a:r>
              <a:rPr lang="en-GB" sz="1800" dirty="0"/>
              <a:t> </a:t>
            </a:r>
            <a:endParaRPr lang="en-GB" sz="1800" dirty="0" smtClean="0"/>
          </a:p>
          <a:p>
            <a:endParaRPr lang="en-GB" sz="1800" dirty="0" smtClean="0"/>
          </a:p>
          <a:p>
            <a:r>
              <a:rPr lang="en-GB" sz="1800" dirty="0">
                <a:hlinkClick r:id="rId3"/>
              </a:rPr>
              <a:t>https://www.rstudio.com/online-learning</a:t>
            </a:r>
            <a:r>
              <a:rPr lang="en-GB" sz="1800" dirty="0" smtClean="0">
                <a:hlinkClick r:id="rId3"/>
              </a:rPr>
              <a:t>/</a:t>
            </a:r>
            <a:endParaRPr lang="en-GB" sz="1800" dirty="0" smtClean="0"/>
          </a:p>
          <a:p>
            <a:pPr marL="0" indent="0">
              <a:buNone/>
            </a:pPr>
            <a:endParaRPr lang="en-GB" sz="1800" dirty="0" smtClean="0"/>
          </a:p>
          <a:p>
            <a:r>
              <a:rPr lang="en-GB" sz="1800" dirty="0"/>
              <a:t>Quick-R: </a:t>
            </a:r>
            <a:r>
              <a:rPr lang="en-GB" sz="1800" dirty="0">
                <a:hlinkClick r:id="rId4"/>
              </a:rPr>
              <a:t>https://www.statmethods.net/</a:t>
            </a:r>
            <a:endParaRPr lang="en-GB" sz="1800" dirty="0"/>
          </a:p>
          <a:p>
            <a:endParaRPr lang="en-GB" sz="1800" dirty="0" smtClean="0"/>
          </a:p>
          <a:p>
            <a:r>
              <a:rPr lang="en-GB" sz="1800" dirty="0" smtClean="0"/>
              <a:t>The R website </a:t>
            </a:r>
            <a:r>
              <a:rPr lang="en-GB" sz="1800" dirty="0" smtClean="0">
                <a:hlinkClick r:id="rId5"/>
              </a:rPr>
              <a:t>https</a:t>
            </a:r>
            <a:r>
              <a:rPr lang="en-GB" sz="1800" dirty="0">
                <a:hlinkClick r:id="rId5"/>
              </a:rPr>
              <a:t>://www.r-project.org</a:t>
            </a:r>
            <a:r>
              <a:rPr lang="en-GB" sz="1800" dirty="0" smtClean="0">
                <a:hlinkClick r:id="rId5"/>
              </a:rPr>
              <a:t>/</a:t>
            </a:r>
            <a:endParaRPr lang="en-GB" sz="1800" dirty="0"/>
          </a:p>
          <a:p>
            <a:endParaRPr lang="en-GB" sz="1800" dirty="0"/>
          </a:p>
          <a:p>
            <a:r>
              <a:rPr lang="en-GB" sz="1800" dirty="0" smtClean="0"/>
              <a:t>A bit more nerdy: </a:t>
            </a:r>
            <a:r>
              <a:rPr lang="en-GB" sz="1800" dirty="0" smtClean="0">
                <a:hlinkClick r:id="rId6"/>
              </a:rPr>
              <a:t>http</a:t>
            </a:r>
            <a:r>
              <a:rPr lang="en-GB" sz="1800" dirty="0">
                <a:hlinkClick r:id="rId6"/>
              </a:rPr>
              <a:t>://</a:t>
            </a:r>
            <a:r>
              <a:rPr lang="en-GB" sz="1800" dirty="0" smtClean="0">
                <a:hlinkClick r:id="rId6"/>
              </a:rPr>
              <a:t>venus.ifca.unican.es/Rintro</a:t>
            </a:r>
            <a:endParaRPr lang="en-GB" sz="1800" dirty="0" smtClean="0"/>
          </a:p>
          <a:p>
            <a:endParaRPr lang="en-GB" sz="1800" dirty="0"/>
          </a:p>
          <a:p>
            <a:r>
              <a:rPr lang="en-GB" sz="1800" dirty="0" smtClean="0"/>
              <a:t>Google and stack overflow for specific issues.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50329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Acknowledgements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Scientific computing team:</a:t>
            </a:r>
          </a:p>
          <a:p>
            <a:pPr lvl="1"/>
            <a:r>
              <a:rPr lang="en-GB" dirty="0" smtClean="0"/>
              <a:t>Simon </a:t>
            </a:r>
            <a:r>
              <a:rPr lang="en-GB" dirty="0" err="1" smtClean="0"/>
              <a:t>Wagstaff</a:t>
            </a:r>
            <a:endParaRPr lang="en-GB" dirty="0" smtClean="0"/>
          </a:p>
          <a:p>
            <a:pPr lvl="1"/>
            <a:r>
              <a:rPr lang="en-GB" dirty="0" smtClean="0"/>
              <a:t>Andy Bennett</a:t>
            </a:r>
          </a:p>
          <a:p>
            <a:pPr lvl="1" indent="0">
              <a:buNone/>
            </a:pPr>
            <a:endParaRPr lang="en-GB" dirty="0" smtClean="0"/>
          </a:p>
          <a:p>
            <a:r>
              <a:rPr lang="en-GB" dirty="0" smtClean="0"/>
              <a:t>Demonstrators:</a:t>
            </a:r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TBC</a:t>
            </a:r>
          </a:p>
          <a:p>
            <a:pPr lvl="1"/>
            <a:endParaRPr lang="en-GB" dirty="0"/>
          </a:p>
          <a:p>
            <a:pPr lvl="1"/>
            <a:r>
              <a:rPr lang="en-GB" b="1" dirty="0" smtClean="0"/>
              <a:t>Some of the course materials adapted from/based on material from:</a:t>
            </a:r>
          </a:p>
          <a:p>
            <a:pPr lvl="1"/>
            <a:r>
              <a:rPr lang="en-GB" dirty="0"/>
              <a:t>Gareth </a:t>
            </a:r>
            <a:r>
              <a:rPr lang="en-GB" dirty="0" err="1"/>
              <a:t>Weedall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085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Downloading R Studio: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79512" y="1484784"/>
            <a:ext cx="26344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/>
              <a:t>https</a:t>
            </a:r>
            <a:r>
              <a:rPr lang="en-GB" sz="1400" b="1" dirty="0"/>
              <a:t>://</a:t>
            </a:r>
            <a:r>
              <a:rPr lang="en-GB" sz="1600" b="1" dirty="0"/>
              <a:t>www.rstudio.com/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1989"/>
            <a:ext cx="5090812" cy="27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272" y="3198545"/>
            <a:ext cx="6032728" cy="3215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3111272" y="2636912"/>
            <a:ext cx="1388720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499992" y="5013176"/>
            <a:ext cx="770332" cy="108012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638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Rstudio</a:t>
            </a:r>
            <a:r>
              <a:rPr lang="en-GB" dirty="0" smtClean="0"/>
              <a:t> Interface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84784"/>
            <a:ext cx="9144228" cy="487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1115616" y="1988840"/>
            <a:ext cx="1512168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627784" y="2204864"/>
            <a:ext cx="432048" cy="7920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2493811" y="3043699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Script files tab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" y="4869160"/>
            <a:ext cx="756084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683568" y="5062681"/>
            <a:ext cx="432048" cy="7920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115616" y="5837137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Command line console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004048" y="1988840"/>
            <a:ext cx="1512168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6516216" y="2204864"/>
            <a:ext cx="432048" cy="7920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5087515" y="2996952"/>
            <a:ext cx="3752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Saved objects and command history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97969" y="4807895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Plot panel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378043" y="2348880"/>
            <a:ext cx="2465765" cy="50405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1394901" y="2816932"/>
            <a:ext cx="432048" cy="7920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1032801" y="3612468"/>
            <a:ext cx="2478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Comments for later use</a:t>
            </a:r>
            <a:endParaRPr lang="en-GB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67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7307</TotalTime>
  <Words>2079</Words>
  <Application>Microsoft Office PowerPoint</Application>
  <PresentationFormat>On-screen Show (4:3)</PresentationFormat>
  <Paragraphs>467</Paragraphs>
  <Slides>74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Blank Presentation</vt:lpstr>
      <vt:lpstr>Introduction to the R statistics R Environment</vt:lpstr>
      <vt:lpstr>R: What is it? </vt:lpstr>
      <vt:lpstr>R: Why use it?</vt:lpstr>
      <vt:lpstr>Outline of The Course</vt:lpstr>
      <vt:lpstr>Downloading R:</vt:lpstr>
      <vt:lpstr>R Statistics Environment: Powerful although not pretty…</vt:lpstr>
      <vt:lpstr>Rstudio: Making using R easier…</vt:lpstr>
      <vt:lpstr>Downloading R Studio:</vt:lpstr>
      <vt:lpstr>The Rstudio Interface</vt:lpstr>
      <vt:lpstr>Advantages of using Rstudio</vt:lpstr>
      <vt:lpstr>CRAN Respositories…</vt:lpstr>
      <vt:lpstr>Can be installed using Package tab in Rstudio…</vt:lpstr>
      <vt:lpstr>What are functions?</vt:lpstr>
      <vt:lpstr>Why show you the command line way of doing things then?</vt:lpstr>
      <vt:lpstr>You can type all commands into a file and run from there…</vt:lpstr>
      <vt:lpstr>Exercise 1a: Create, examine and plot datasets: via command line.</vt:lpstr>
      <vt:lpstr>Displaying location and files…</vt:lpstr>
      <vt:lpstr>Creating an R script…</vt:lpstr>
      <vt:lpstr>Create a folder to do all you R work in (Windows)</vt:lpstr>
      <vt:lpstr>Finding working directory (Windows)</vt:lpstr>
      <vt:lpstr>Create a Folder and Copy Path (Linux) </vt:lpstr>
      <vt:lpstr>Setting working directory</vt:lpstr>
      <vt:lpstr>PowerPoint Presentation</vt:lpstr>
      <vt:lpstr>Variables/Objects in R</vt:lpstr>
      <vt:lpstr>PowerPoint Presentation</vt:lpstr>
      <vt:lpstr>c() function in R – it’s really useful…  </vt:lpstr>
      <vt:lpstr>PowerPoint Presentation</vt:lpstr>
      <vt:lpstr>Numerical Operations in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Accessing specific elements in a vector</vt:lpstr>
      <vt:lpstr>Plotting Objects…</vt:lpstr>
      <vt:lpstr>PowerPoint Presentation</vt:lpstr>
      <vt:lpstr>Exercise 1b: Creating datasets: via Excel</vt:lpstr>
      <vt:lpstr>Reading in created datasets…</vt:lpstr>
      <vt:lpstr>Writing out a dataset.</vt:lpstr>
      <vt:lpstr>PowerPoint Presentation</vt:lpstr>
      <vt:lpstr>PowerPoint Presentation</vt:lpstr>
      <vt:lpstr>Plot activity Vs. dosage for both drugs (example of a fully set up plot)</vt:lpstr>
      <vt:lpstr>PowerPoint Presentation</vt:lpstr>
      <vt:lpstr>Exercise 2: Reading in and manipulating complex data </vt:lpstr>
      <vt:lpstr>Examine complex data set:</vt:lpstr>
      <vt:lpstr>Querying the proportions dataframe:</vt:lpstr>
      <vt:lpstr>Sub-setting a dataframe by column/row name/number:</vt:lpstr>
      <vt:lpstr>Sub-setting dataframe rows by value of column:</vt:lpstr>
      <vt:lpstr>Adding columns to a dataframe:</vt:lpstr>
      <vt:lpstr>Exercise 3: Complex data exploration and plotting</vt:lpstr>
      <vt:lpstr>PowerPoint Presentation</vt:lpstr>
      <vt:lpstr>Plotting axes on a log-scale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Controlling the data point character (pch), size (cex) and colour (col):</vt:lpstr>
      <vt:lpstr>PowerPoint Presentation</vt:lpstr>
      <vt:lpstr>Controlling the text in a plot:</vt:lpstr>
      <vt:lpstr>Main title text customisation:</vt:lpstr>
      <vt:lpstr>Axis label customisation:</vt:lpstr>
      <vt:lpstr>Axis number text customisation:</vt:lpstr>
      <vt:lpstr>Changing axis ranges:</vt:lpstr>
      <vt:lpstr>Customising axes:</vt:lpstr>
      <vt:lpstr>PowerPoint Presentation</vt:lpstr>
      <vt:lpstr>Simultaneous plotting of data, legends and lines:</vt:lpstr>
      <vt:lpstr>PowerPoint Presentation</vt:lpstr>
      <vt:lpstr>Histograms: Another common plot type</vt:lpstr>
      <vt:lpstr>Other plot types…</vt:lpstr>
      <vt:lpstr>Getting help with R: The help tab…</vt:lpstr>
      <vt:lpstr>Getting help with R</vt:lpstr>
      <vt:lpstr>Acknowledgements</vt:lpstr>
    </vt:vector>
  </TitlesOfParts>
  <Company>Forepoint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Karen Ridley</dc:creator>
  <cp:lastModifiedBy>Raman</cp:lastModifiedBy>
  <cp:revision>1049</cp:revision>
  <cp:lastPrinted>2010-04-26T11:45:09Z</cp:lastPrinted>
  <dcterms:created xsi:type="dcterms:W3CDTF">2010-04-26T11:03:20Z</dcterms:created>
  <dcterms:modified xsi:type="dcterms:W3CDTF">2020-01-14T09:57:36Z</dcterms:modified>
</cp:coreProperties>
</file>